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xls" ContentType="application/vnd.ms-exce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43" r:id="rId1"/>
  </p:sldMasterIdLst>
  <p:notesMasterIdLst>
    <p:notesMasterId r:id="rId17"/>
  </p:notesMasterIdLst>
  <p:sldIdLst>
    <p:sldId id="261" r:id="rId2"/>
    <p:sldId id="256" r:id="rId3"/>
    <p:sldId id="371" r:id="rId4"/>
    <p:sldId id="372" r:id="rId5"/>
    <p:sldId id="268" r:id="rId6"/>
    <p:sldId id="361" r:id="rId7"/>
    <p:sldId id="269" r:id="rId8"/>
    <p:sldId id="374" r:id="rId9"/>
    <p:sldId id="376" r:id="rId10"/>
    <p:sldId id="378" r:id="rId11"/>
    <p:sldId id="380" r:id="rId12"/>
    <p:sldId id="382" r:id="rId13"/>
    <p:sldId id="384" r:id="rId14"/>
    <p:sldId id="385" r:id="rId15"/>
    <p:sldId id="369" r:id="rId1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FF"/>
    <a:srgbClr val="F7BDBD"/>
    <a:srgbClr val="000066"/>
    <a:srgbClr val="9966FF"/>
    <a:srgbClr val="FFCCFF"/>
    <a:srgbClr val="FF66FF"/>
    <a:srgbClr val="F6BEE2"/>
    <a:srgbClr val="0066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9155" autoAdjust="0"/>
    <p:restoredTop sz="94709" autoAdjust="0"/>
  </p:normalViewPr>
  <p:slideViewPr>
    <p:cSldViewPr>
      <p:cViewPr>
        <p:scale>
          <a:sx n="62" d="100"/>
          <a:sy n="62" d="100"/>
        </p:scale>
        <p:origin x="-618" y="-23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902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2808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tx>
        <c:rich>
          <a:bodyPr/>
          <a:lstStyle/>
          <a:p>
            <a:pPr>
              <a:defRPr/>
            </a:pPr>
            <a:r>
              <a:rPr lang="ru-RU"/>
              <a:t>
</a:t>
            </a:r>
          </a:p>
        </c:rich>
      </c:tx>
      <c:layout>
        <c:manualLayout>
          <c:xMode val="edge"/>
          <c:yMode val="edge"/>
          <c:x val="0.51957831325301218"/>
          <c:y val="4.222222222222223E-2"/>
        </c:manualLayout>
      </c:layout>
    </c:title>
    <c:plotArea>
      <c:layout>
        <c:manualLayout>
          <c:layoutTarget val="inner"/>
          <c:xMode val="edge"/>
          <c:yMode val="edge"/>
          <c:x val="0.34487951807228923"/>
          <c:y val="0.43555555555555558"/>
          <c:w val="0.35391566265060254"/>
          <c:h val="0.2088888888888889"/>
        </c:manualLayout>
      </c:layout>
      <c:pieChart>
        <c:varyColors val="1"/>
        <c:ser>
          <c:idx val="0"/>
          <c:order val="0"/>
          <c:tx>
            <c:strRef>
              <c:f>Sheet1!$A$2</c:f>
              <c:strCache>
                <c:ptCount val="1"/>
                <c:pt idx="0">
                  <c:v>2017 год</c:v>
                </c:pt>
              </c:strCache>
            </c:strRef>
          </c:tx>
          <c:dLbls>
            <c:dLbl>
              <c:idx val="0"/>
              <c:layout>
                <c:manualLayout>
                  <c:x val="-0.13076111416300734"/>
                  <c:y val="9.6130254904577689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ЕСХН </a:t>
                    </a:r>
                    <a:r>
                      <a:rPr lang="en-US" dirty="0" smtClean="0"/>
                      <a:t>593,2</a:t>
                    </a:r>
                    <a:r>
                      <a:rPr lang="ru-RU" dirty="0" smtClean="0"/>
                      <a:t> т.р.</a:t>
                    </a:r>
                    <a:endParaRPr lang="en-US" dirty="0"/>
                  </a:p>
                </c:rich>
              </c:tx>
              <c:showVal val="1"/>
            </c:dLbl>
            <c:dLbl>
              <c:idx val="1"/>
              <c:layout>
                <c:manualLayout>
                  <c:x val="-0.17049401900226913"/>
                  <c:y val="-0.1622847991458695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НДФЛ</a:t>
                    </a:r>
                    <a:r>
                      <a:rPr lang="ru-RU" baseline="0" dirty="0" smtClean="0"/>
                      <a:t> </a:t>
                    </a:r>
                    <a:r>
                      <a:rPr lang="en-US" dirty="0" smtClean="0"/>
                      <a:t>270,1</a:t>
                    </a:r>
                    <a:r>
                      <a:rPr lang="ru-RU" dirty="0" smtClean="0"/>
                      <a:t> т.р.</a:t>
                    </a:r>
                    <a:endParaRPr lang="en-US" dirty="0"/>
                  </a:p>
                </c:rich>
              </c:tx>
              <c:showVal val="1"/>
            </c:dLbl>
            <c:dLbl>
              <c:idx val="2"/>
              <c:layout>
                <c:manualLayout>
                  <c:x val="0.19123359475079077"/>
                  <c:y val="4.1204679923484137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Налоги на имущество   </a:t>
                    </a:r>
                    <a:r>
                      <a:rPr lang="en-US" dirty="0" smtClean="0"/>
                      <a:t>2 164,6</a:t>
                    </a:r>
                    <a:r>
                      <a:rPr lang="ru-RU" dirty="0" smtClean="0"/>
                      <a:t> т.р.</a:t>
                    </a:r>
                  </a:p>
                  <a:p>
                    <a:endParaRPr lang="en-US" dirty="0"/>
                  </a:p>
                </c:rich>
              </c:tx>
              <c:showVal val="1"/>
            </c:dLbl>
            <c:dLbl>
              <c:idx val="3"/>
              <c:layout>
                <c:manualLayout>
                  <c:x val="9.0432462190142671E-2"/>
                  <c:y val="5.9910316295208862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Неналоговые доходы </a:t>
                    </a:r>
                    <a:r>
                      <a:rPr lang="en-US" dirty="0" smtClean="0"/>
                      <a:t>1 371,3</a:t>
                    </a:r>
                    <a:r>
                      <a:rPr lang="ru-RU" dirty="0" smtClean="0"/>
                      <a:t> т.р.</a:t>
                    </a:r>
                    <a:endParaRPr lang="en-US" dirty="0"/>
                  </a:p>
                </c:rich>
              </c:tx>
              <c:showVal val="1"/>
            </c:dLbl>
            <c:dLbl>
              <c:idx val="4"/>
              <c:layout>
                <c:manualLayout>
                  <c:x val="5.370923022812369E-2"/>
                  <c:y val="0.16061088126696027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Безвозмездные</a:t>
                    </a:r>
                    <a:r>
                      <a:rPr lang="ru-RU" baseline="0" dirty="0" smtClean="0"/>
                      <a:t> поступления </a:t>
                    </a:r>
                    <a:r>
                      <a:rPr lang="en-US" dirty="0" smtClean="0"/>
                      <a:t>219,5</a:t>
                    </a:r>
                    <a:r>
                      <a:rPr lang="ru-RU" dirty="0" smtClean="0"/>
                      <a:t> т.р.</a:t>
                    </a:r>
                  </a:p>
                  <a:p>
                    <a:endParaRPr lang="en-US" dirty="0"/>
                  </a:p>
                </c:rich>
              </c:tx>
              <c:showVal val="1"/>
            </c:dLbl>
            <c:delete val="1"/>
          </c:dLbls>
          <c:cat>
            <c:strRef>
              <c:f>Sheet1!$B$1:$F$1</c:f>
              <c:strCache>
                <c:ptCount val="5"/>
                <c:pt idx="0">
                  <c:v>Налоги на совокупный доход</c:v>
                </c:pt>
                <c:pt idx="1">
                  <c:v>Налоги на прибыль, доходы </c:v>
                </c:pt>
                <c:pt idx="2">
                  <c:v>Налоги на имущество</c:v>
                </c:pt>
                <c:pt idx="3">
                  <c:v>Остальные налоговые доходы</c:v>
                </c:pt>
                <c:pt idx="4">
                  <c:v>Безвозмездные поступления</c:v>
                </c:pt>
              </c:strCache>
            </c:strRef>
          </c:cat>
          <c:val>
            <c:numRef>
              <c:f>Sheet1!$B$2:$F$2</c:f>
              <c:numCache>
                <c:formatCode>#,##0.0;[Red]#,##0.0</c:formatCode>
                <c:ptCount val="5"/>
                <c:pt idx="0" formatCode="General">
                  <c:v>593.20000000000005</c:v>
                </c:pt>
                <c:pt idx="1">
                  <c:v>270.10000000000002</c:v>
                </c:pt>
                <c:pt idx="2">
                  <c:v>2164.6</c:v>
                </c:pt>
                <c:pt idx="3" formatCode="#,##0.0">
                  <c:v>1371.3</c:v>
                </c:pt>
                <c:pt idx="4">
                  <c:v>219.5</c:v>
                </c:pt>
              </c:numCache>
            </c:numRef>
          </c:val>
        </c:ser>
        <c:firstSliceAng val="210"/>
      </c:pieChart>
    </c:plotArea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tx>
        <c:rich>
          <a:bodyPr/>
          <a:lstStyle/>
          <a:p>
            <a:pPr>
              <a:defRPr sz="2317" b="1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r>
              <a:rPr lang="ru-RU" dirty="0"/>
              <a:t>Расходы бюджета на 2017 год
запланированы в  размере
 </a:t>
            </a:r>
            <a:r>
              <a:rPr lang="ru-RU" dirty="0" smtClean="0"/>
              <a:t>4618,7 </a:t>
            </a:r>
            <a:r>
              <a:rPr lang="ru-RU" dirty="0"/>
              <a:t>тыс. рублей</a:t>
            </a:r>
          </a:p>
        </c:rich>
      </c:tx>
      <c:layout>
        <c:manualLayout>
          <c:xMode val="edge"/>
          <c:yMode val="edge"/>
          <c:x val="7.9441745120049381E-2"/>
          <c:y val="4.1184997506379675E-2"/>
        </c:manualLayout>
      </c:layout>
      <c:spPr>
        <a:noFill/>
        <a:ln w="27243">
          <a:noFill/>
        </a:ln>
      </c:spPr>
    </c:title>
    <c:plotArea>
      <c:layout>
        <c:manualLayout>
          <c:layoutTarget val="inner"/>
          <c:xMode val="edge"/>
          <c:yMode val="edge"/>
          <c:x val="1.1037527593818987E-2"/>
          <c:y val="0.13423831070889894"/>
          <c:w val="0.60375275938189854"/>
          <c:h val="0.82503770739064852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Расходы</c:v>
                </c:pt>
              </c:strCache>
            </c:strRef>
          </c:tx>
          <c:dPt>
            <c:idx val="1"/>
            <c:explosion val="82"/>
          </c:dPt>
          <c:dPt>
            <c:idx val="2"/>
            <c:explosion val="3"/>
          </c:dPt>
          <c:cat>
            <c:strRef>
              <c:f>Лист1!$A$2:$A$9</c:f>
              <c:strCache>
                <c:ptCount val="8"/>
                <c:pt idx="0">
                  <c:v>Национальная оборона - 69,3</c:v>
                </c:pt>
                <c:pt idx="1">
                  <c:v>Национальная экономика - 150,0</c:v>
                </c:pt>
                <c:pt idx="2">
                  <c:v>Общегосударственные вопросы - 2912,7</c:v>
                </c:pt>
                <c:pt idx="3">
                  <c:v>ЖКХ - 330,4</c:v>
                </c:pt>
                <c:pt idx="4">
                  <c:v>Культура,кинематография -1000,0</c:v>
                </c:pt>
                <c:pt idx="5">
                  <c:v>Национальная безопасность - 35,0</c:v>
                </c:pt>
                <c:pt idx="6">
                  <c:v>Физкультура и спорт - 2,0</c:v>
                </c:pt>
                <c:pt idx="7">
                  <c:v>Социальная политика-119,3</c:v>
                </c:pt>
              </c:strCache>
            </c:strRef>
          </c:cat>
          <c:val>
            <c:numRef>
              <c:f>Лист1!$B$2:$B$9</c:f>
              <c:numCache>
                <c:formatCode>0.0</c:formatCode>
                <c:ptCount val="8"/>
                <c:pt idx="0" formatCode="General">
                  <c:v>69.3</c:v>
                </c:pt>
                <c:pt idx="1">
                  <c:v>150</c:v>
                </c:pt>
                <c:pt idx="2" formatCode="General">
                  <c:v>2912.7</c:v>
                </c:pt>
                <c:pt idx="3" formatCode="General">
                  <c:v>330.4</c:v>
                </c:pt>
                <c:pt idx="4">
                  <c:v>1000</c:v>
                </c:pt>
                <c:pt idx="5">
                  <c:v>35</c:v>
                </c:pt>
                <c:pt idx="6">
                  <c:v>2</c:v>
                </c:pt>
                <c:pt idx="7" formatCode="General">
                  <c:v>119.3</c:v>
                </c:pt>
              </c:numCache>
            </c:numRef>
          </c:val>
        </c:ser>
        <c:firstSliceAng val="0"/>
      </c:pieChart>
      <c:spPr>
        <a:noFill/>
        <a:ln w="27243">
          <a:noFill/>
        </a:ln>
      </c:spPr>
    </c:plotArea>
    <c:legend>
      <c:legendPos val="r"/>
      <c:layout>
        <c:manualLayout>
          <c:xMode val="edge"/>
          <c:yMode val="edge"/>
          <c:x val="0.64348785871964664"/>
          <c:y val="0"/>
          <c:w val="0.3565121412803533"/>
          <c:h val="0.94117647058823539"/>
        </c:manualLayout>
      </c:layout>
    </c:legend>
    <c:plotVisOnly val="1"/>
    <c:dispBlanksAs val="zero"/>
  </c:chart>
  <c:spPr>
    <a:noFill/>
    <a:ln>
      <a:noFill/>
    </a:ln>
  </c:spPr>
  <c:txPr>
    <a:bodyPr/>
    <a:lstStyle/>
    <a:p>
      <a:pPr>
        <a:defRPr sz="1931"/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view3D>
      <c:hPercent val="56"/>
      <c:depthPercent val="20"/>
      <c:rAngAx val="1"/>
    </c:view3D>
    <c:floor>
      <c:spPr>
        <a:solidFill>
          <a:srgbClr val="C0C0C0"/>
        </a:solidFill>
        <a:ln w="3175">
          <a:solidFill>
            <a:schemeClr val="tx1"/>
          </a:solidFill>
          <a:prstDash val="solid"/>
        </a:ln>
      </c:spPr>
    </c:floor>
    <c:sideWall>
      <c:spPr>
        <a:noFill/>
        <a:ln w="25400">
          <a:noFill/>
        </a:ln>
      </c:spPr>
    </c:sideWall>
    <c:backWall>
      <c:spPr>
        <a:noFill/>
        <a:ln w="25400">
          <a:noFill/>
        </a:ln>
      </c:spPr>
    </c:backWall>
    <c:plotArea>
      <c:layout>
        <c:manualLayout>
          <c:layoutTarget val="inner"/>
          <c:xMode val="edge"/>
          <c:yMode val="edge"/>
          <c:x val="1.0526315789473684E-2"/>
          <c:y val="1.8367346938775512E-2"/>
          <c:w val="0.97777777777777775"/>
          <c:h val="0.86122448979591837"/>
        </c:manualLayout>
      </c:layout>
      <c:bar3DChart>
        <c:barDir val="col"/>
        <c:grouping val="clustered"/>
        <c:ser>
          <c:idx val="0"/>
          <c:order val="0"/>
          <c:tx>
            <c:strRef>
              <c:f>Sheet1!$A$2</c:f>
              <c:strCache>
                <c:ptCount val="1"/>
                <c:pt idx="0">
                  <c:v>Восток</c:v>
                </c:pt>
              </c:strCache>
            </c:strRef>
          </c:tx>
          <c:spPr>
            <a:solidFill>
              <a:srgbClr val="CCFFFF"/>
            </a:solidFill>
            <a:ln w="8040">
              <a:solidFill>
                <a:schemeClr val="tx1"/>
              </a:solidFill>
              <a:prstDash val="solid"/>
            </a:ln>
          </c:spPr>
          <c:dPt>
            <c:idx val="0"/>
            <c:spPr>
              <a:solidFill>
                <a:srgbClr val="CC99FF"/>
              </a:solidFill>
              <a:ln w="8040">
                <a:solidFill>
                  <a:schemeClr val="tx1"/>
                </a:solidFill>
                <a:prstDash val="solid"/>
              </a:ln>
            </c:spPr>
          </c:dPt>
          <c:dPt>
            <c:idx val="1"/>
            <c:spPr>
              <a:solidFill>
                <a:srgbClr val="CC99FF"/>
              </a:solidFill>
              <a:ln w="8040">
                <a:solidFill>
                  <a:schemeClr val="tx1"/>
                </a:solidFill>
                <a:prstDash val="solid"/>
              </a:ln>
            </c:spPr>
          </c:dPt>
          <c:dPt>
            <c:idx val="2"/>
            <c:spPr>
              <a:solidFill>
                <a:srgbClr val="CC99FF"/>
              </a:solidFill>
              <a:ln w="8040">
                <a:solidFill>
                  <a:schemeClr val="tx1"/>
                </a:solidFill>
                <a:prstDash val="solid"/>
              </a:ln>
            </c:spPr>
          </c:dPt>
          <c:dPt>
            <c:idx val="3"/>
            <c:spPr>
              <a:solidFill>
                <a:srgbClr val="CC99FF"/>
              </a:solidFill>
              <a:ln w="8040">
                <a:solidFill>
                  <a:schemeClr val="tx1"/>
                </a:solidFill>
                <a:prstDash val="solid"/>
              </a:ln>
            </c:spPr>
          </c:dPt>
          <c:dLbls>
            <c:dLbl>
              <c:idx val="0"/>
              <c:layout>
                <c:manualLayout>
                  <c:x val="2.6808330343376811E-2"/>
                  <c:y val="0.14576257066223974"/>
                </c:manualLayout>
              </c:layout>
              <c:tx>
                <c:rich>
                  <a:bodyPr/>
                  <a:lstStyle/>
                  <a:p>
                    <a:pPr>
                      <a:defRPr sz="1323" b="1" i="0" u="none" strike="noStrike" baseline="0">
                        <a:solidFill>
                          <a:srgbClr val="000000"/>
                        </a:solidFill>
                        <a:latin typeface="Arial Cyr"/>
                        <a:ea typeface="Arial Cyr"/>
                        <a:cs typeface="Arial Cyr"/>
                      </a:defRPr>
                    </a:pPr>
                    <a:r>
                      <a:rPr lang="ru-RU" dirty="0" smtClean="0"/>
                      <a:t>2912,4</a:t>
                    </a:r>
                    <a:endParaRPr lang="ru-RU" dirty="0"/>
                  </a:p>
                </c:rich>
              </c:tx>
              <c:spPr>
                <a:noFill/>
                <a:ln w="18670">
                  <a:noFill/>
                </a:ln>
              </c:spPr>
            </c:dLbl>
            <c:dLbl>
              <c:idx val="1"/>
              <c:layout>
                <c:manualLayout>
                  <c:x val="2.4068226111876492E-2"/>
                  <c:y val="0.15001604593063012"/>
                </c:manualLayout>
              </c:layout>
              <c:tx>
                <c:rich>
                  <a:bodyPr/>
                  <a:lstStyle/>
                  <a:p>
                    <a:pPr>
                      <a:defRPr sz="1470" b="1" i="0" u="none" strike="noStrike" baseline="0">
                        <a:solidFill>
                          <a:srgbClr val="000000"/>
                        </a:solidFill>
                        <a:latin typeface="Constantia"/>
                        <a:ea typeface="Constantia"/>
                        <a:cs typeface="Constantia"/>
                      </a:defRPr>
                    </a:pPr>
                    <a:r>
                      <a:rPr lang="ru-RU" dirty="0" smtClean="0"/>
                      <a:t>2789,4</a:t>
                    </a:r>
                  </a:p>
                </c:rich>
              </c:tx>
              <c:spPr>
                <a:noFill/>
                <a:ln w="18670">
                  <a:noFill/>
                </a:ln>
              </c:spPr>
            </c:dLbl>
            <c:dLbl>
              <c:idx val="2"/>
              <c:layout>
                <c:manualLayout>
                  <c:x val="-1.4712222787764179E-2"/>
                  <c:y val="8.8127592318654455E-2"/>
                </c:manualLayout>
              </c:layout>
              <c:tx>
                <c:rich>
                  <a:bodyPr/>
                  <a:lstStyle/>
                  <a:p>
                    <a:pPr>
                      <a:defRPr sz="1323" b="1" i="0" u="none" strike="noStrike" baseline="0">
                        <a:solidFill>
                          <a:srgbClr val="000000"/>
                        </a:solidFill>
                        <a:latin typeface="Arial Cyr"/>
                        <a:ea typeface="Arial Cyr"/>
                        <a:cs typeface="Arial Cyr"/>
                      </a:defRPr>
                    </a:pPr>
                    <a:r>
                      <a:rPr lang="ru-RU" dirty="0" smtClean="0"/>
                      <a:t>2789,4</a:t>
                    </a:r>
                    <a:endParaRPr lang="ru-RU" dirty="0"/>
                  </a:p>
                </c:rich>
              </c:tx>
              <c:spPr>
                <a:noFill/>
                <a:ln w="18670">
                  <a:noFill/>
                </a:ln>
              </c:spPr>
            </c:dLbl>
            <c:spPr>
              <a:noFill/>
              <a:ln w="18670">
                <a:noFill/>
              </a:ln>
            </c:spPr>
            <c:txPr>
              <a:bodyPr/>
              <a:lstStyle/>
              <a:p>
                <a:pPr>
                  <a:defRPr sz="1139" b="1" i="0" u="none" strike="noStrike" baseline="0">
                    <a:solidFill>
                      <a:schemeClr val="tx1"/>
                    </a:solidFill>
                    <a:latin typeface="Constantia"/>
                    <a:ea typeface="Constantia"/>
                    <a:cs typeface="Constantia"/>
                  </a:defRPr>
                </a:pPr>
                <a:endParaRPr lang="ru-RU"/>
              </a:p>
            </c:txPr>
            <c:showVal val="1"/>
          </c:dLbls>
          <c:cat>
            <c:strRef>
              <c:f>Sheet1!$B$1:$F$1</c:f>
              <c:strCache>
                <c:ptCount val="3"/>
                <c:pt idx="0">
                  <c:v>2017 год</c:v>
                </c:pt>
                <c:pt idx="1">
                  <c:v>2018 год</c:v>
                </c:pt>
                <c:pt idx="2">
                  <c:v>2019 год</c:v>
                </c:pt>
              </c:strCache>
            </c:strRef>
          </c:cat>
          <c:val>
            <c:numRef>
              <c:f>Sheet1!$B$2:$F$2</c:f>
              <c:numCache>
                <c:formatCode>General</c:formatCode>
                <c:ptCount val="4"/>
                <c:pt idx="0">
                  <c:v>2912.7</c:v>
                </c:pt>
                <c:pt idx="1">
                  <c:v>2789.4</c:v>
                </c:pt>
                <c:pt idx="2">
                  <c:v>2789.4</c:v>
                </c:pt>
              </c:numCache>
            </c:numRef>
          </c:val>
        </c:ser>
        <c:gapWidth val="70"/>
        <c:gapDepth val="0"/>
        <c:shape val="box"/>
        <c:axId val="113855104"/>
        <c:axId val="114409856"/>
        <c:axId val="0"/>
      </c:bar3DChart>
      <c:catAx>
        <c:axId val="113855104"/>
        <c:scaling>
          <c:orientation val="minMax"/>
        </c:scaling>
        <c:axPos val="b"/>
        <c:numFmt formatCode="General" sourceLinked="1"/>
        <c:tickLblPos val="low"/>
        <c:spPr>
          <a:ln w="2010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1139" b="1" i="0" u="none" strike="noStrike" baseline="0">
                <a:solidFill>
                  <a:schemeClr val="tx1"/>
                </a:solidFill>
                <a:latin typeface="Constantia"/>
                <a:ea typeface="Constantia"/>
                <a:cs typeface="Constantia"/>
              </a:defRPr>
            </a:pPr>
            <a:endParaRPr lang="ru-RU"/>
          </a:p>
        </c:txPr>
        <c:crossAx val="114409856"/>
        <c:crosses val="autoZero"/>
        <c:auto val="1"/>
        <c:lblAlgn val="ctr"/>
        <c:lblOffset val="100"/>
        <c:tickLblSkip val="1"/>
        <c:tickMarkSkip val="1"/>
      </c:catAx>
      <c:valAx>
        <c:axId val="114409856"/>
        <c:scaling>
          <c:orientation val="minMax"/>
        </c:scaling>
        <c:delete val="1"/>
        <c:axPos val="l"/>
        <c:numFmt formatCode="General" sourceLinked="1"/>
        <c:tickLblPos val="none"/>
        <c:crossAx val="113855104"/>
        <c:crosses val="autoZero"/>
        <c:crossBetween val="between"/>
      </c:valAx>
      <c:spPr>
        <a:noFill/>
        <a:ln w="18670">
          <a:noFill/>
        </a:ln>
      </c:spPr>
    </c:plotArea>
    <c:plotVisOnly val="1"/>
    <c:dispBlanksAs val="gap"/>
  </c:chart>
  <c:spPr>
    <a:noFill/>
    <a:ln>
      <a:noFill/>
    </a:ln>
  </c:spPr>
  <c:txPr>
    <a:bodyPr/>
    <a:lstStyle/>
    <a:p>
      <a:pPr>
        <a:defRPr sz="1139" b="1" i="0" u="none" strike="noStrike" baseline="0">
          <a:solidFill>
            <a:schemeClr val="tx1"/>
          </a:solidFill>
          <a:latin typeface="Constantia"/>
          <a:ea typeface="Constantia"/>
          <a:cs typeface="Constantia"/>
        </a:defRPr>
      </a:pPr>
      <a:endParaRPr lang="ru-RU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view3D>
      <c:hPercent val="56"/>
      <c:depthPercent val="20"/>
      <c:rAngAx val="1"/>
    </c:view3D>
    <c:floor>
      <c:spPr>
        <a:solidFill>
          <a:srgbClr val="C0C0C0"/>
        </a:solidFill>
        <a:ln w="3175">
          <a:solidFill>
            <a:schemeClr val="tx1"/>
          </a:solidFill>
          <a:prstDash val="solid"/>
        </a:ln>
      </c:spPr>
    </c:floor>
    <c:sideWall>
      <c:spPr>
        <a:noFill/>
        <a:ln w="25400">
          <a:noFill/>
        </a:ln>
      </c:spPr>
    </c:sideWall>
    <c:backWall>
      <c:spPr>
        <a:noFill/>
        <a:ln w="25400">
          <a:noFill/>
        </a:ln>
      </c:spPr>
    </c:backWall>
    <c:plotArea>
      <c:layout>
        <c:manualLayout>
          <c:layoutTarget val="inner"/>
          <c:xMode val="edge"/>
          <c:yMode val="edge"/>
          <c:x val="1.4E-2"/>
          <c:y val="2.8846153846153848E-2"/>
          <c:w val="0.95200000000000007"/>
          <c:h val="0.8108974358974359"/>
        </c:manualLayout>
      </c:layout>
      <c:bar3DChart>
        <c:barDir val="col"/>
        <c:grouping val="clustered"/>
        <c:ser>
          <c:idx val="0"/>
          <c:order val="0"/>
          <c:tx>
            <c:strRef>
              <c:f>Sheet1!$A$2</c:f>
              <c:strCache>
                <c:ptCount val="1"/>
                <c:pt idx="0">
                  <c:v>Восток</c:v>
                </c:pt>
              </c:strCache>
            </c:strRef>
          </c:tx>
          <c:spPr>
            <a:solidFill>
              <a:srgbClr val="CCFFFF"/>
            </a:solidFill>
            <a:ln w="9404">
              <a:solidFill>
                <a:schemeClr val="tx1"/>
              </a:solidFill>
              <a:prstDash val="solid"/>
            </a:ln>
          </c:spPr>
          <c:dPt>
            <c:idx val="0"/>
            <c:spPr>
              <a:solidFill>
                <a:srgbClr val="CC99FF"/>
              </a:solidFill>
              <a:ln w="9404">
                <a:solidFill>
                  <a:schemeClr val="tx1"/>
                </a:solidFill>
                <a:prstDash val="solid"/>
              </a:ln>
            </c:spPr>
          </c:dPt>
          <c:dPt>
            <c:idx val="1"/>
            <c:spPr>
              <a:solidFill>
                <a:srgbClr val="CC99FF"/>
              </a:solidFill>
              <a:ln w="9404">
                <a:solidFill>
                  <a:schemeClr val="tx1"/>
                </a:solidFill>
                <a:prstDash val="solid"/>
              </a:ln>
            </c:spPr>
          </c:dPt>
          <c:dPt>
            <c:idx val="2"/>
            <c:spPr>
              <a:solidFill>
                <a:srgbClr val="CC99FF"/>
              </a:solidFill>
              <a:ln w="9404">
                <a:solidFill>
                  <a:schemeClr val="tx1"/>
                </a:solidFill>
                <a:prstDash val="solid"/>
              </a:ln>
            </c:spPr>
          </c:dPt>
          <c:dPt>
            <c:idx val="3"/>
            <c:spPr>
              <a:solidFill>
                <a:srgbClr val="CC99FF"/>
              </a:solidFill>
              <a:ln w="9404">
                <a:solidFill>
                  <a:schemeClr val="tx1"/>
                </a:solidFill>
                <a:prstDash val="solid"/>
              </a:ln>
            </c:spPr>
          </c:dPt>
          <c:dLbls>
            <c:dLbl>
              <c:idx val="0"/>
              <c:layout>
                <c:manualLayout>
                  <c:x val="2.6808330343376811E-2"/>
                  <c:y val="0.14576257066223974"/>
                </c:manualLayout>
              </c:layout>
              <c:tx>
                <c:rich>
                  <a:bodyPr/>
                  <a:lstStyle/>
                  <a:p>
                    <a:pPr>
                      <a:defRPr sz="1548" b="1" i="0" u="none" strike="noStrike" baseline="0">
                        <a:solidFill>
                          <a:srgbClr val="000000"/>
                        </a:solidFill>
                        <a:latin typeface="Arial Cyr"/>
                        <a:ea typeface="Arial Cyr"/>
                        <a:cs typeface="Arial Cyr"/>
                      </a:defRPr>
                    </a:pPr>
                    <a:r>
                      <a:rPr lang="ru-RU" dirty="0" smtClean="0"/>
                      <a:t>104,3</a:t>
                    </a:r>
                    <a:endParaRPr lang="ru-RU" dirty="0"/>
                  </a:p>
                </c:rich>
              </c:tx>
              <c:spPr>
                <a:noFill/>
                <a:ln w="21838">
                  <a:noFill/>
                </a:ln>
              </c:spPr>
            </c:dLbl>
            <c:dLbl>
              <c:idx val="1"/>
              <c:layout>
                <c:manualLayout>
                  <c:x val="1.47060939177023E-2"/>
                  <c:y val="0.1431373254050573"/>
                </c:manualLayout>
              </c:layout>
              <c:tx>
                <c:rich>
                  <a:bodyPr/>
                  <a:lstStyle/>
                  <a:p>
                    <a:pPr>
                      <a:defRPr sz="1720" b="1" i="0" u="none" strike="noStrike" baseline="0">
                        <a:solidFill>
                          <a:srgbClr val="000000"/>
                        </a:solidFill>
                        <a:latin typeface="Constantia"/>
                        <a:ea typeface="Constantia"/>
                        <a:cs typeface="Constantia"/>
                      </a:defRPr>
                    </a:pPr>
                    <a:r>
                      <a:rPr lang="ru-RU" dirty="0" smtClean="0"/>
                      <a:t>104,3</a:t>
                    </a:r>
                    <a:endParaRPr lang="ru-RU" dirty="0"/>
                  </a:p>
                </c:rich>
              </c:tx>
              <c:spPr>
                <a:noFill/>
                <a:ln w="21838">
                  <a:noFill/>
                </a:ln>
              </c:spPr>
            </c:dLbl>
            <c:dLbl>
              <c:idx val="2"/>
              <c:layout>
                <c:manualLayout>
                  <c:x val="-1.4712222787764179E-2"/>
                  <c:y val="8.8127592318654455E-2"/>
                </c:manualLayout>
              </c:layout>
              <c:tx>
                <c:rich>
                  <a:bodyPr/>
                  <a:lstStyle/>
                  <a:p>
                    <a:pPr>
                      <a:defRPr sz="1548" b="1" i="0" u="none" strike="noStrike" baseline="0">
                        <a:solidFill>
                          <a:srgbClr val="000000"/>
                        </a:solidFill>
                        <a:latin typeface="Arial Cyr"/>
                        <a:ea typeface="Arial Cyr"/>
                        <a:cs typeface="Arial Cyr"/>
                      </a:defRPr>
                    </a:pPr>
                    <a:r>
                      <a:rPr lang="ru-RU" dirty="0" smtClean="0"/>
                      <a:t>104,3</a:t>
                    </a:r>
                    <a:endParaRPr lang="ru-RU" dirty="0"/>
                  </a:p>
                </c:rich>
              </c:tx>
              <c:spPr>
                <a:noFill/>
                <a:ln w="21838">
                  <a:noFill/>
                </a:ln>
              </c:spPr>
            </c:dLbl>
            <c:spPr>
              <a:noFill/>
              <a:ln w="21838">
                <a:noFill/>
              </a:ln>
            </c:spPr>
            <c:txPr>
              <a:bodyPr/>
              <a:lstStyle/>
              <a:p>
                <a:pPr>
                  <a:defRPr sz="1333" b="1" i="0" u="none" strike="noStrike" baseline="0">
                    <a:solidFill>
                      <a:schemeClr val="tx1"/>
                    </a:solidFill>
                    <a:latin typeface="Constantia"/>
                    <a:ea typeface="Constantia"/>
                    <a:cs typeface="Constantia"/>
                  </a:defRPr>
                </a:pPr>
                <a:endParaRPr lang="ru-RU"/>
              </a:p>
            </c:txPr>
            <c:showVal val="1"/>
          </c:dLbls>
          <c:cat>
            <c:strRef>
              <c:f>Sheet1!$B$1:$F$1</c:f>
              <c:strCache>
                <c:ptCount val="3"/>
                <c:pt idx="0">
                  <c:v>2017 год</c:v>
                </c:pt>
                <c:pt idx="1">
                  <c:v>2018 год</c:v>
                </c:pt>
                <c:pt idx="2">
                  <c:v>2019 год</c:v>
                </c:pt>
              </c:strCache>
            </c:strRef>
          </c:cat>
          <c:val>
            <c:numRef>
              <c:f>Sheet1!$B$2:$F$2</c:f>
              <c:numCache>
                <c:formatCode>General</c:formatCode>
                <c:ptCount val="4"/>
                <c:pt idx="0">
                  <c:v>104.3</c:v>
                </c:pt>
                <c:pt idx="1">
                  <c:v>104.3</c:v>
                </c:pt>
                <c:pt idx="2">
                  <c:v>104.3</c:v>
                </c:pt>
              </c:numCache>
            </c:numRef>
          </c:val>
        </c:ser>
        <c:gapWidth val="70"/>
        <c:gapDepth val="0"/>
        <c:shape val="box"/>
        <c:axId val="149267200"/>
        <c:axId val="149269504"/>
        <c:axId val="0"/>
      </c:bar3DChart>
      <c:catAx>
        <c:axId val="149267200"/>
        <c:scaling>
          <c:orientation val="minMax"/>
        </c:scaling>
        <c:axPos val="b"/>
        <c:numFmt formatCode="General" sourceLinked="1"/>
        <c:tickLblPos val="low"/>
        <c:spPr>
          <a:ln w="2351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1333" b="1" i="0" u="none" strike="noStrike" baseline="0">
                <a:solidFill>
                  <a:schemeClr val="tx1"/>
                </a:solidFill>
                <a:latin typeface="Constantia"/>
                <a:ea typeface="Constantia"/>
                <a:cs typeface="Constantia"/>
              </a:defRPr>
            </a:pPr>
            <a:endParaRPr lang="ru-RU"/>
          </a:p>
        </c:txPr>
        <c:crossAx val="149269504"/>
        <c:crosses val="autoZero"/>
        <c:auto val="1"/>
        <c:lblAlgn val="ctr"/>
        <c:lblOffset val="100"/>
        <c:tickLblSkip val="1"/>
        <c:tickMarkSkip val="1"/>
      </c:catAx>
      <c:valAx>
        <c:axId val="149269504"/>
        <c:scaling>
          <c:orientation val="minMax"/>
        </c:scaling>
        <c:delete val="1"/>
        <c:axPos val="l"/>
        <c:numFmt formatCode="General" sourceLinked="1"/>
        <c:tickLblPos val="none"/>
        <c:crossAx val="149267200"/>
        <c:crosses val="autoZero"/>
        <c:crossBetween val="between"/>
      </c:valAx>
      <c:spPr>
        <a:noFill/>
        <a:ln w="21838">
          <a:noFill/>
        </a:ln>
      </c:spPr>
    </c:plotArea>
    <c:plotVisOnly val="1"/>
    <c:dispBlanksAs val="gap"/>
  </c:chart>
  <c:spPr>
    <a:noFill/>
    <a:ln>
      <a:noFill/>
    </a:ln>
  </c:spPr>
  <c:txPr>
    <a:bodyPr/>
    <a:lstStyle/>
    <a:p>
      <a:pPr>
        <a:defRPr sz="1333" b="1" i="0" u="none" strike="noStrike" baseline="0">
          <a:solidFill>
            <a:schemeClr val="tx1"/>
          </a:solidFill>
          <a:latin typeface="Constantia"/>
          <a:ea typeface="Constantia"/>
          <a:cs typeface="Constantia"/>
        </a:defRPr>
      </a:pPr>
      <a:endParaRPr lang="ru-RU"/>
    </a:p>
  </c:txPr>
  <c:externalData r:id="rId1"/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DD128EE2-B38E-471A-91D2-0C2D4507FA93}" type="datetimeFigureOut">
              <a:rPr lang="ru-RU"/>
              <a:pPr>
                <a:defRPr/>
              </a:pPr>
              <a:t>25.02.2017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3D1F9D5B-9DB7-488E-93E8-98C3DA29625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авнобедренный треугольник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pPr>
              <a:defRPr/>
            </a:pPr>
            <a:fld id="{775D6937-5195-4BBB-B3B0-FDAA89CD1AC5}" type="datetimeFigureOut">
              <a:rPr lang="ru-RU" smtClean="0"/>
              <a:pPr>
                <a:defRPr/>
              </a:pPr>
              <a:t>25.02.2017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8DB85467-15E7-4CF3-817F-2589F754E5C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19105CF-4512-4A8C-9F7F-FE34572CCC58}" type="datetimeFigureOut">
              <a:rPr lang="ru-RU" smtClean="0"/>
              <a:pPr>
                <a:defRPr/>
              </a:pPr>
              <a:t>25.02.2017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FA3A85A-B9F5-4ECF-B0A4-6FFC0EEA30A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CFD3142-7542-40AC-B31C-5D5500660178}" type="datetimeFigureOut">
              <a:rPr lang="ru-RU" smtClean="0"/>
              <a:pPr>
                <a:defRPr/>
              </a:pPr>
              <a:t>25.02.2017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B35D101-56B6-4D85-8A23-A4B7FC00547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pPr>
              <a:defRPr/>
            </a:pPr>
            <a:fld id="{4BB8C5B7-528F-45B4-B0FB-E0418CBE4A8A}" type="datetimeFigureOut">
              <a:rPr lang="ru-RU" smtClean="0"/>
              <a:pPr>
                <a:defRPr/>
              </a:pPr>
              <a:t>25.02.2017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22387A2-B154-45CA-A49D-28FAD49E18D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ый треугольник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Равнобедренный треугольник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pPr>
              <a:defRPr/>
            </a:pPr>
            <a:fld id="{E11FF5EB-84B2-478C-BAD7-1287722DE2D2}" type="datetimeFigureOut">
              <a:rPr lang="ru-RU" smtClean="0"/>
              <a:pPr>
                <a:defRPr/>
              </a:pPr>
              <a:t>25.02.2017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pPr>
              <a:defRPr/>
            </a:pPr>
            <a:fld id="{48674CB8-7A4C-427E-8000-8A4CACEF17B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pPr>
              <a:defRPr/>
            </a:pPr>
            <a:fld id="{EEED8132-38DB-4CAC-A6F6-91675F813ED6}" type="datetimeFigureOut">
              <a:rPr lang="ru-RU" smtClean="0"/>
              <a:pPr>
                <a:defRPr/>
              </a:pPr>
              <a:t>25.02.2017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pPr>
              <a:defRPr/>
            </a:pPr>
            <a:fld id="{1136CC00-1DA6-435D-A586-96D976F6AE8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pPr>
              <a:defRPr/>
            </a:pPr>
            <a:fld id="{D04168FE-0D15-49DE-8DF3-B5D662896973}" type="datetimeFigureOut">
              <a:rPr lang="ru-RU" smtClean="0"/>
              <a:pPr>
                <a:defRPr/>
              </a:pPr>
              <a:t>25.02.2017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pPr>
              <a:defRPr/>
            </a:pPr>
            <a:fld id="{30CA350F-B831-40AF-B1AE-E519BDD957F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822EDE7-31E1-431C-B464-E347321A0E55}" type="datetimeFigureOut">
              <a:rPr lang="ru-RU" smtClean="0"/>
              <a:pPr>
                <a:defRPr/>
              </a:pPr>
              <a:t>25.02.2017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53EDD8F-7F62-4097-84A2-56191F394B5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pPr>
              <a:defRPr/>
            </a:pPr>
            <a:fld id="{C9AFB8DA-7FC7-4139-862E-1BD763DDEA5D}" type="datetimeFigureOut">
              <a:rPr lang="ru-RU" smtClean="0"/>
              <a:pPr>
                <a:defRPr/>
              </a:pPr>
              <a:t>25.02.2017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pPr>
              <a:defRPr/>
            </a:pPr>
            <a:fld id="{9120D470-9902-4841-B41B-33AB59ED2B5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fld id="{7446FBE2-06D4-4B7E-9BBE-5B2780E4B335}" type="datetimeFigureOut">
              <a:rPr lang="ru-RU" smtClean="0"/>
              <a:pPr>
                <a:defRPr/>
              </a:pPr>
              <a:t>25.02.2017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fld id="{2BAE1B88-921B-48DB-A1BC-F96DFD2609B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fld id="{7ECE8339-0196-4BA2-A4EF-C3F189B2D917}" type="datetimeFigureOut">
              <a:rPr lang="ru-RU" smtClean="0"/>
              <a:pPr>
                <a:defRPr/>
              </a:pPr>
              <a:t>25.02.2017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pPr>
              <a:defRPr/>
            </a:pPr>
            <a:fld id="{FCE148DE-2F1E-45FB-8EFD-ABE921C9AC0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ый треугольник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1E770393-5C04-4E64-807B-766D2EF075E9}" type="datetimeFigureOut">
              <a:rPr lang="ru-RU" smtClean="0"/>
              <a:pPr>
                <a:defRPr/>
              </a:pPr>
              <a:t>25.02.2017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0981D899-F580-47D3-85FE-66EFCF64DC3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44" r:id="rId1"/>
    <p:sldLayoutId id="2147483845" r:id="rId2"/>
    <p:sldLayoutId id="2147483846" r:id="rId3"/>
    <p:sldLayoutId id="2147483847" r:id="rId4"/>
    <p:sldLayoutId id="2147483848" r:id="rId5"/>
    <p:sldLayoutId id="2147483849" r:id="rId6"/>
    <p:sldLayoutId id="2147483850" r:id="rId7"/>
    <p:sldLayoutId id="2147483851" r:id="rId8"/>
    <p:sldLayoutId id="2147483852" r:id="rId9"/>
    <p:sldLayoutId id="2147483853" r:id="rId10"/>
    <p:sldLayoutId id="2147483854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_Microsoft_Office_Excel1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wmf"/><Relationship Id="rId3" Type="http://schemas.openxmlformats.org/officeDocument/2006/relationships/image" Target="../media/image5.png"/><Relationship Id="rId7" Type="http://schemas.openxmlformats.org/officeDocument/2006/relationships/image" Target="../media/image9.wm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wmf"/><Relationship Id="rId4" Type="http://schemas.openxmlformats.org/officeDocument/2006/relationships/image" Target="../media/image6.wmf"/><Relationship Id="rId9" Type="http://schemas.openxmlformats.org/officeDocument/2006/relationships/image" Target="../media/image11.wm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Содержимое 2"/>
          <p:cNvSpPr>
            <a:spLocks noGrp="1"/>
          </p:cNvSpPr>
          <p:nvPr>
            <p:ph type="subTitle" idx="1"/>
          </p:nvPr>
        </p:nvSpPr>
        <p:spPr>
          <a:xfrm>
            <a:off x="539750" y="1196975"/>
            <a:ext cx="8208963" cy="2736850"/>
          </a:xfrm>
        </p:spPr>
        <p:txBody>
          <a:bodyPr/>
          <a:lstStyle/>
          <a:p>
            <a:pPr marR="0" algn="ctr" eaLnBrk="1" hangingPunct="1"/>
            <a:r>
              <a:rPr lang="ru-RU" sz="380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80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Бюджет для граждан</a:t>
            </a:r>
          </a:p>
          <a:p>
            <a:pPr marR="0" eaLnBrk="1" hangingPunct="1"/>
            <a:endParaRPr lang="ru-RU" sz="8000" b="1" smtClean="0"/>
          </a:p>
        </p:txBody>
      </p:sp>
      <p:pic>
        <p:nvPicPr>
          <p:cNvPr id="14338" name="Рисунок 5" descr="russia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5237" name="Rectangle 5"/>
          <p:cNvSpPr>
            <a:spLocks noChangeArrowheads="1"/>
          </p:cNvSpPr>
          <p:nvPr/>
        </p:nvSpPr>
        <p:spPr bwMode="auto">
          <a:xfrm>
            <a:off x="1187450" y="4076700"/>
            <a:ext cx="7399338" cy="228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800" b="1" dirty="0">
                <a:solidFill>
                  <a:schemeClr val="bg1"/>
                </a:solidFill>
              </a:rPr>
              <a:t>подготовлен</a:t>
            </a:r>
          </a:p>
          <a:p>
            <a:pPr algn="ctr">
              <a:defRPr/>
            </a:pPr>
            <a:r>
              <a:rPr lang="ru-RU" sz="1800" b="1" dirty="0">
                <a:solidFill>
                  <a:schemeClr val="bg1"/>
                </a:solidFill>
              </a:rPr>
              <a:t>на основании Решения Собрания депутатов </a:t>
            </a:r>
            <a:r>
              <a:rPr lang="ru-RU" sz="1800" b="1" dirty="0" err="1" smtClean="0">
                <a:solidFill>
                  <a:schemeClr val="bg1"/>
                </a:solidFill>
              </a:rPr>
              <a:t>Светочниковского</a:t>
            </a:r>
            <a:r>
              <a:rPr lang="ru-RU" sz="1800" b="1" dirty="0" smtClean="0">
                <a:solidFill>
                  <a:schemeClr val="bg1"/>
                </a:solidFill>
              </a:rPr>
              <a:t> </a:t>
            </a:r>
            <a:r>
              <a:rPr lang="ru-RU" sz="1800" b="1" dirty="0">
                <a:solidFill>
                  <a:schemeClr val="bg1"/>
                </a:solidFill>
              </a:rPr>
              <a:t>сельского поселения от 27.12.2016 года </a:t>
            </a:r>
            <a:r>
              <a:rPr lang="ru-RU" sz="1800" b="1" dirty="0" smtClean="0">
                <a:solidFill>
                  <a:schemeClr val="bg1"/>
                </a:solidFill>
              </a:rPr>
              <a:t>№25</a:t>
            </a:r>
            <a:endParaRPr lang="ru-RU" sz="1800" b="1" dirty="0">
              <a:solidFill>
                <a:schemeClr val="bg1"/>
              </a:solidFill>
            </a:endParaRPr>
          </a:p>
          <a:p>
            <a:pPr algn="ctr">
              <a:defRPr/>
            </a:pPr>
            <a:r>
              <a:rPr lang="ru-RU" sz="1800" b="1" dirty="0">
                <a:solidFill>
                  <a:schemeClr val="bg1"/>
                </a:solidFill>
              </a:rPr>
              <a:t>«О бюджете </a:t>
            </a:r>
            <a:r>
              <a:rPr lang="ru-RU" sz="1800" b="1" dirty="0" err="1" smtClean="0">
                <a:solidFill>
                  <a:schemeClr val="bg1"/>
                </a:solidFill>
              </a:rPr>
              <a:t>Светочниковского</a:t>
            </a:r>
            <a:r>
              <a:rPr lang="ru-RU" sz="1800" b="1" dirty="0" smtClean="0">
                <a:solidFill>
                  <a:schemeClr val="bg1"/>
                </a:solidFill>
              </a:rPr>
              <a:t> </a:t>
            </a:r>
            <a:r>
              <a:rPr lang="ru-RU" sz="1800" b="1" dirty="0">
                <a:solidFill>
                  <a:schemeClr val="bg1"/>
                </a:solidFill>
              </a:rPr>
              <a:t>сельского поселения </a:t>
            </a:r>
            <a:r>
              <a:rPr lang="ru-RU" sz="1800" b="1" dirty="0" err="1">
                <a:solidFill>
                  <a:schemeClr val="bg1"/>
                </a:solidFill>
              </a:rPr>
              <a:t>Милютинского</a:t>
            </a:r>
            <a:r>
              <a:rPr lang="ru-RU" sz="1800" b="1" dirty="0">
                <a:solidFill>
                  <a:schemeClr val="bg1"/>
                </a:solidFill>
              </a:rPr>
              <a:t> района на 2017 год и на плановый </a:t>
            </a:r>
          </a:p>
          <a:p>
            <a:pPr algn="ctr">
              <a:defRPr/>
            </a:pPr>
            <a:r>
              <a:rPr lang="ru-RU" sz="1800" b="1" dirty="0">
                <a:solidFill>
                  <a:schemeClr val="bg1"/>
                </a:solidFill>
              </a:rPr>
              <a:t>период 2018 и 2019 годов»</a:t>
            </a:r>
          </a:p>
          <a:p>
            <a:pPr>
              <a:defRPr/>
            </a:pPr>
            <a:endParaRPr lang="ru-RU" sz="1800" b="1" i="1" dirty="0">
              <a:solidFill>
                <a:schemeClr val="bg1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>
              <a:defRPr/>
            </a:pPr>
            <a:endParaRPr lang="ru-RU" sz="1800" b="1" i="1" dirty="0">
              <a:solidFill>
                <a:schemeClr val="bg1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7" name="Rectangle 4"/>
          <p:cNvSpPr>
            <a:spLocks noGrp="1"/>
          </p:cNvSpPr>
          <p:nvPr>
            <p:ph type="ctrTitle"/>
          </p:nvPr>
        </p:nvSpPr>
        <p:spPr>
          <a:xfrm>
            <a:off x="540544" y="285729"/>
            <a:ext cx="8062912" cy="157163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Batang" pitchFamily="18" charset="-127"/>
                <a:ea typeface="Batang" pitchFamily="18" charset="-127"/>
              </a:rPr>
              <a:t>Расходы на жилищно-коммунальное </a:t>
            </a:r>
            <a:r>
              <a:rPr lang="ru-RU" sz="3600" b="1" dirty="0" smtClean="0">
                <a:solidFill>
                  <a:srgbClr val="FF0000"/>
                </a:solidFill>
                <a:latin typeface="Batang" pitchFamily="18" charset="-127"/>
                <a:ea typeface="Batang" pitchFamily="18" charset="-127"/>
              </a:rPr>
              <a:t>хозяйство, </a:t>
            </a:r>
            <a:r>
              <a:rPr lang="ru-RU" sz="3600" b="1" dirty="0" smtClean="0">
                <a:solidFill>
                  <a:srgbClr val="FF0000"/>
                </a:solidFill>
                <a:latin typeface="Batang" pitchFamily="18" charset="-127"/>
                <a:ea typeface="Batang" pitchFamily="18" charset="-127"/>
              </a:rPr>
              <a:t>тыс.рублей</a:t>
            </a:r>
          </a:p>
        </p:txBody>
      </p:sp>
      <p:sp>
        <p:nvSpPr>
          <p:cNvPr id="96258" name="Rectangle 4"/>
          <p:cNvSpPr>
            <a:spLocks noChangeArrowheads="1"/>
          </p:cNvSpPr>
          <p:nvPr/>
        </p:nvSpPr>
        <p:spPr bwMode="auto">
          <a:xfrm>
            <a:off x="7938" y="1989138"/>
            <a:ext cx="913606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800" b="1">
                <a:solidFill>
                  <a:schemeClr val="folHlink"/>
                </a:solidFill>
                <a:latin typeface="Times New Roman" pitchFamily="18" charset="0"/>
              </a:rPr>
              <a:t>Финансирование будет осуществляться в рамках 2 муниципальных программ</a:t>
            </a:r>
          </a:p>
        </p:txBody>
      </p:sp>
      <p:sp>
        <p:nvSpPr>
          <p:cNvPr id="96259" name="Rectangle 5"/>
          <p:cNvSpPr>
            <a:spLocks noChangeArrowheads="1"/>
          </p:cNvSpPr>
          <p:nvPr/>
        </p:nvSpPr>
        <p:spPr bwMode="auto">
          <a:xfrm>
            <a:off x="684213" y="2636838"/>
            <a:ext cx="5543550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800" b="1" dirty="0">
                <a:solidFill>
                  <a:srgbClr val="0000FF"/>
                </a:solidFill>
                <a:latin typeface="Times New Roman" pitchFamily="18" charset="0"/>
              </a:rPr>
              <a:t>Создание условий для обеспечения качественными коммунальными услугами населения </a:t>
            </a:r>
            <a:r>
              <a:rPr lang="ru-RU" sz="1800" b="1" dirty="0" err="1" smtClean="0">
                <a:solidFill>
                  <a:srgbClr val="0000FF"/>
                </a:solidFill>
                <a:latin typeface="Times New Roman" pitchFamily="18" charset="0"/>
              </a:rPr>
              <a:t>Светочниковского</a:t>
            </a:r>
            <a:r>
              <a:rPr lang="ru-RU" sz="1800" b="1" dirty="0" smtClean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ru-RU" sz="1800" b="1" dirty="0">
                <a:solidFill>
                  <a:srgbClr val="0000FF"/>
                </a:solidFill>
                <a:latin typeface="Times New Roman" pitchFamily="18" charset="0"/>
              </a:rPr>
              <a:t>сельского поселения</a:t>
            </a:r>
          </a:p>
          <a:p>
            <a:endParaRPr lang="ru-RU" sz="1800" b="1" dirty="0">
              <a:solidFill>
                <a:srgbClr val="0000FF"/>
              </a:solidFill>
              <a:latin typeface="Times New Roman" pitchFamily="18" charset="0"/>
            </a:endParaRPr>
          </a:p>
          <a:p>
            <a:r>
              <a:rPr lang="ru-RU" sz="1800" b="1" dirty="0">
                <a:solidFill>
                  <a:srgbClr val="0000FF"/>
                </a:solidFill>
                <a:latin typeface="Times New Roman" pitchFamily="18" charset="0"/>
              </a:rPr>
              <a:t>Охрана окружающей среды и рациональное природопользование</a:t>
            </a:r>
          </a:p>
          <a:p>
            <a:endParaRPr lang="ru-RU" sz="1800" b="1" dirty="0">
              <a:solidFill>
                <a:srgbClr val="0000FF"/>
              </a:solidFill>
              <a:latin typeface="Times New Roman" pitchFamily="18" charset="0"/>
            </a:endParaRPr>
          </a:p>
          <a:p>
            <a:r>
              <a:rPr lang="ru-RU" sz="1800" dirty="0">
                <a:solidFill>
                  <a:schemeClr val="bg1"/>
                </a:solidFill>
              </a:rPr>
              <a:t>в 2017 году – </a:t>
            </a:r>
            <a:r>
              <a:rPr lang="ru-RU" sz="1800" dirty="0" smtClean="0">
                <a:solidFill>
                  <a:schemeClr val="bg1"/>
                </a:solidFill>
              </a:rPr>
              <a:t>330,4 </a:t>
            </a:r>
            <a:r>
              <a:rPr lang="ru-RU" sz="1800" dirty="0">
                <a:solidFill>
                  <a:schemeClr val="bg1"/>
                </a:solidFill>
              </a:rPr>
              <a:t>тыс.рублей;</a:t>
            </a:r>
          </a:p>
          <a:p>
            <a:r>
              <a:rPr lang="ru-RU" sz="1800" dirty="0">
                <a:solidFill>
                  <a:schemeClr val="bg1"/>
                </a:solidFill>
              </a:rPr>
              <a:t>в 2018 году – </a:t>
            </a:r>
            <a:r>
              <a:rPr lang="ru-RU" sz="1800" dirty="0" smtClean="0">
                <a:solidFill>
                  <a:schemeClr val="bg1"/>
                </a:solidFill>
              </a:rPr>
              <a:t>307,6 </a:t>
            </a:r>
            <a:r>
              <a:rPr lang="ru-RU" sz="1800" dirty="0">
                <a:solidFill>
                  <a:schemeClr val="bg1"/>
                </a:solidFill>
              </a:rPr>
              <a:t>тыс. рублей; </a:t>
            </a:r>
          </a:p>
          <a:p>
            <a:r>
              <a:rPr lang="ru-RU" sz="1800" dirty="0">
                <a:solidFill>
                  <a:schemeClr val="bg1"/>
                </a:solidFill>
              </a:rPr>
              <a:t>в 2019 году – </a:t>
            </a:r>
            <a:r>
              <a:rPr lang="ru-RU" sz="1800" dirty="0" smtClean="0">
                <a:solidFill>
                  <a:schemeClr val="bg1"/>
                </a:solidFill>
              </a:rPr>
              <a:t>286,5 </a:t>
            </a:r>
            <a:r>
              <a:rPr lang="ru-RU" sz="1800" dirty="0">
                <a:solidFill>
                  <a:schemeClr val="bg1"/>
                </a:solidFill>
              </a:rPr>
              <a:t>тыс. рублей.</a:t>
            </a:r>
            <a:endParaRPr lang="ru-RU" sz="1800" b="1" dirty="0">
              <a:solidFill>
                <a:srgbClr val="0000FF"/>
              </a:solidFill>
              <a:latin typeface="Times New Roman" pitchFamily="18" charset="0"/>
            </a:endParaRPr>
          </a:p>
        </p:txBody>
      </p:sp>
      <p:pic>
        <p:nvPicPr>
          <p:cNvPr id="96260" name="Picture 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67400" y="4221163"/>
            <a:ext cx="3097213" cy="244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179512" y="260648"/>
            <a:ext cx="8712968" cy="648072"/>
          </a:xfrm>
          <a:prstGeom prst="roundRect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dirty="0">
                <a:solidFill>
                  <a:schemeClr val="bg1"/>
                </a:solidFill>
                <a:cs typeface="Arial" charset="0"/>
              </a:rPr>
              <a:t>Дорожная деятельность в 2017 году и плановом периоде </a:t>
            </a:r>
          </a:p>
          <a:p>
            <a:pPr algn="ctr">
              <a:defRPr/>
            </a:pPr>
            <a:r>
              <a:rPr lang="ru-RU" sz="2000" dirty="0">
                <a:solidFill>
                  <a:schemeClr val="bg1"/>
                </a:solidFill>
                <a:cs typeface="Arial" charset="0"/>
              </a:rPr>
              <a:t>2018 и 2019 годов</a:t>
            </a:r>
          </a:p>
        </p:txBody>
      </p:sp>
      <p:pic>
        <p:nvPicPr>
          <p:cNvPr id="97284" name="Рисунок 2" descr="расчистка дорог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31913" y="4581525"/>
            <a:ext cx="2447925" cy="2024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7285" name="Рисунок 4" descr="дороги 5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4581525"/>
            <a:ext cx="1835150" cy="227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59789" name="Group 45"/>
          <p:cNvGraphicFramePr>
            <a:graphicFrameLocks noGrp="1"/>
          </p:cNvGraphicFramePr>
          <p:nvPr/>
        </p:nvGraphicFramePr>
        <p:xfrm>
          <a:off x="4140200" y="1341438"/>
          <a:ext cx="4535488" cy="2016125"/>
        </p:xfrm>
        <a:graphic>
          <a:graphicData uri="http://schemas.openxmlformats.org/drawingml/2006/table">
            <a:tbl>
              <a:tblPr/>
              <a:tblGrid>
                <a:gridCol w="4535488"/>
              </a:tblGrid>
              <a:tr h="20161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B587C"/>
                        </a:buClr>
                        <a:buSzPct val="95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tantia" pitchFamily="18" charset="0"/>
                          <a:cs typeface="Times New Roman" pitchFamily="18" charset="0"/>
                        </a:rPr>
                        <a:t>М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tantia" pitchFamily="18" charset="0"/>
                          <a:ea typeface="Calibri" pitchFamily="34" charset="0"/>
                          <a:cs typeface="Times New Roman" pitchFamily="18" charset="0"/>
                        </a:rPr>
                        <a:t>ежбюджетны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tantia" pitchFamily="18" charset="0"/>
                          <a:cs typeface="Times New Roman" pitchFamily="18" charset="0"/>
                        </a:rPr>
                        <a:t>е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tantia" pitchFamily="18" charset="0"/>
                        </a:rPr>
                        <a:t> трансферт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tantia" pitchFamily="18" charset="0"/>
                          <a:cs typeface="Times New Roman" pitchFamily="18" charset="0"/>
                        </a:rPr>
                        <a:t>ы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tantia" pitchFamily="18" charset="0"/>
                        </a:rPr>
                        <a:t> из бюджетов бюджетной системы Российской Федерации на финансовое обеспечение дорожной деятельности в отношении автомобильных дорог общего пользования местного значения, в том числе дорог в населенных пунктах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59790" name="Group 46"/>
          <p:cNvGraphicFramePr>
            <a:graphicFrameLocks noGrp="1"/>
          </p:cNvGraphicFramePr>
          <p:nvPr/>
        </p:nvGraphicFramePr>
        <p:xfrm>
          <a:off x="4284663" y="4508500"/>
          <a:ext cx="4391025" cy="2042160"/>
        </p:xfrm>
        <a:graphic>
          <a:graphicData uri="http://schemas.openxmlformats.org/drawingml/2006/table">
            <a:tbl>
              <a:tblPr/>
              <a:tblGrid>
                <a:gridCol w="4391025"/>
              </a:tblGrid>
              <a:tr h="180022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nstantia" pitchFamily="18" charset="0"/>
                        </a:rPr>
                        <a:t>Нормативное содержание автомобильных дорог общего пользования местного значения в рамках переданных полномочий  бюджетам поселений на финансовое обеспечение дорожной деятельности автомобильных дорог общего пользования местного значения, в том числе дорог в населенных пунктах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</a:tr>
            </a:tbl>
          </a:graphicData>
        </a:graphic>
      </p:graphicFrame>
      <p:sp>
        <p:nvSpPr>
          <p:cNvPr id="14" name="Стрелка вправо 13"/>
          <p:cNvSpPr>
            <a:spLocks noChangeArrowheads="1"/>
          </p:cNvSpPr>
          <p:nvPr/>
        </p:nvSpPr>
        <p:spPr bwMode="auto">
          <a:xfrm rot="5400000">
            <a:off x="6011862" y="2852738"/>
            <a:ext cx="720725" cy="230505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E193"/>
          </a:solidFill>
          <a:ln w="25400" algn="ctr">
            <a:solidFill>
              <a:srgbClr val="B07E00"/>
            </a:solidFill>
            <a:miter lim="800000"/>
            <a:headEnd/>
            <a:tailEnd/>
          </a:ln>
        </p:spPr>
        <p:txBody>
          <a:bodyPr rot="10800000" vert="eaVert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800">
              <a:solidFill>
                <a:schemeClr val="lt1"/>
              </a:solidFill>
              <a:latin typeface="+mn-lt"/>
              <a:cs typeface="+mn-cs"/>
            </a:endParaRPr>
          </a:p>
        </p:txBody>
      </p:sp>
      <p:sp>
        <p:nvSpPr>
          <p:cNvPr id="3" name="Скругленный прямоугольник 1"/>
          <p:cNvSpPr/>
          <p:nvPr/>
        </p:nvSpPr>
        <p:spPr>
          <a:xfrm>
            <a:off x="28267" y="1365303"/>
            <a:ext cx="3871038" cy="3097088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>
                <a:solidFill>
                  <a:schemeClr val="bg1"/>
                </a:solidFill>
                <a:cs typeface="Arial" charset="0"/>
              </a:rPr>
              <a:t>Объем расходов Николо-Березовского сельского поселения составит:</a:t>
            </a:r>
          </a:p>
          <a:p>
            <a:pPr algn="ctr">
              <a:defRPr/>
            </a:pPr>
            <a:r>
              <a:rPr lang="ru-RU" sz="1800">
                <a:solidFill>
                  <a:schemeClr val="bg1"/>
                </a:solidFill>
                <a:cs typeface="Arial" charset="0"/>
              </a:rPr>
              <a:t>в 2017 году – 100,0 тыс.рублей;</a:t>
            </a:r>
          </a:p>
          <a:p>
            <a:pPr algn="ctr">
              <a:defRPr/>
            </a:pPr>
            <a:r>
              <a:rPr lang="ru-RU" sz="1800">
                <a:solidFill>
                  <a:schemeClr val="bg1"/>
                </a:solidFill>
                <a:cs typeface="Arial" charset="0"/>
              </a:rPr>
              <a:t>в 2018 году – 100,0 тыс. рублей; </a:t>
            </a:r>
          </a:p>
          <a:p>
            <a:pPr algn="ctr">
              <a:defRPr/>
            </a:pPr>
            <a:r>
              <a:rPr lang="ru-RU" sz="1800">
                <a:solidFill>
                  <a:schemeClr val="bg1"/>
                </a:solidFill>
                <a:cs typeface="Arial" charset="0"/>
              </a:rPr>
              <a:t>в 2019 году – 100,0 тыс. рублей.</a:t>
            </a:r>
            <a:endParaRPr lang="ru-RU" sz="2400">
              <a:solidFill>
                <a:schemeClr val="bg1"/>
              </a:solidFill>
              <a:cs typeface="Arial" charset="0"/>
            </a:endParaRPr>
          </a:p>
        </p:txBody>
      </p:sp>
      <p:sp>
        <p:nvSpPr>
          <p:cNvPr id="4" name="Скругленный прямоугольник 1"/>
          <p:cNvSpPr/>
          <p:nvPr/>
        </p:nvSpPr>
        <p:spPr>
          <a:xfrm>
            <a:off x="58430" y="1378003"/>
            <a:ext cx="3871038" cy="3097088"/>
          </a:xfrm>
          <a:prstGeom prst="roundRect">
            <a:avLst/>
          </a:prstGeom>
          <a:solidFill>
            <a:srgbClr val="F7BDBD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dirty="0">
                <a:solidFill>
                  <a:schemeClr val="bg1"/>
                </a:solidFill>
                <a:cs typeface="Arial" charset="0"/>
              </a:rPr>
              <a:t>Объем расходов </a:t>
            </a:r>
            <a:r>
              <a:rPr lang="ru-RU" sz="2400" dirty="0" err="1" smtClean="0">
                <a:solidFill>
                  <a:schemeClr val="bg1"/>
                </a:solidFill>
                <a:cs typeface="Arial" charset="0"/>
              </a:rPr>
              <a:t>Светочниковского</a:t>
            </a:r>
            <a:r>
              <a:rPr lang="ru-RU" sz="2400" dirty="0" smtClean="0">
                <a:solidFill>
                  <a:schemeClr val="bg1"/>
                </a:solidFill>
                <a:cs typeface="Arial" charset="0"/>
              </a:rPr>
              <a:t> </a:t>
            </a:r>
            <a:r>
              <a:rPr lang="ru-RU" sz="2400" dirty="0">
                <a:solidFill>
                  <a:schemeClr val="bg1"/>
                </a:solidFill>
                <a:cs typeface="Arial" charset="0"/>
              </a:rPr>
              <a:t>сельского поселения составит:</a:t>
            </a:r>
          </a:p>
          <a:p>
            <a:pPr algn="ctr">
              <a:defRPr/>
            </a:pPr>
            <a:r>
              <a:rPr lang="ru-RU" sz="1800" dirty="0">
                <a:solidFill>
                  <a:schemeClr val="bg1"/>
                </a:solidFill>
                <a:cs typeface="Arial" charset="0"/>
              </a:rPr>
              <a:t>в 2017 году – </a:t>
            </a:r>
            <a:r>
              <a:rPr lang="ru-RU" sz="1800" dirty="0" smtClean="0">
                <a:solidFill>
                  <a:schemeClr val="bg1"/>
                </a:solidFill>
                <a:cs typeface="Arial" charset="0"/>
              </a:rPr>
              <a:t>150,0 </a:t>
            </a:r>
            <a:r>
              <a:rPr lang="ru-RU" sz="1800" dirty="0">
                <a:solidFill>
                  <a:schemeClr val="bg1"/>
                </a:solidFill>
                <a:cs typeface="Arial" charset="0"/>
              </a:rPr>
              <a:t>тыс.рублей;</a:t>
            </a:r>
          </a:p>
          <a:p>
            <a:pPr algn="ctr">
              <a:defRPr/>
            </a:pPr>
            <a:r>
              <a:rPr lang="ru-RU" sz="1800" dirty="0">
                <a:solidFill>
                  <a:schemeClr val="bg1"/>
                </a:solidFill>
                <a:cs typeface="Arial" charset="0"/>
              </a:rPr>
              <a:t>в 2018 году – </a:t>
            </a:r>
            <a:r>
              <a:rPr lang="ru-RU" sz="1800" dirty="0" smtClean="0">
                <a:solidFill>
                  <a:schemeClr val="bg1"/>
                </a:solidFill>
                <a:cs typeface="Arial" charset="0"/>
              </a:rPr>
              <a:t>150,0 </a:t>
            </a:r>
            <a:r>
              <a:rPr lang="ru-RU" sz="1800" dirty="0">
                <a:solidFill>
                  <a:schemeClr val="bg1"/>
                </a:solidFill>
                <a:cs typeface="Arial" charset="0"/>
              </a:rPr>
              <a:t>тыс. рублей; </a:t>
            </a:r>
          </a:p>
          <a:p>
            <a:pPr algn="ctr">
              <a:defRPr/>
            </a:pPr>
            <a:r>
              <a:rPr lang="ru-RU" sz="1800" dirty="0">
                <a:solidFill>
                  <a:schemeClr val="bg1"/>
                </a:solidFill>
                <a:cs typeface="Arial" charset="0"/>
              </a:rPr>
              <a:t>в 2019 году – </a:t>
            </a:r>
            <a:r>
              <a:rPr lang="ru-RU" sz="1800" dirty="0" smtClean="0">
                <a:solidFill>
                  <a:schemeClr val="bg1"/>
                </a:solidFill>
                <a:cs typeface="Arial" charset="0"/>
              </a:rPr>
              <a:t>150,0 </a:t>
            </a:r>
            <a:r>
              <a:rPr lang="ru-RU" sz="1800" dirty="0">
                <a:solidFill>
                  <a:schemeClr val="bg1"/>
                </a:solidFill>
                <a:cs typeface="Arial" charset="0"/>
              </a:rPr>
              <a:t>тыс. рублей.</a:t>
            </a:r>
            <a:endParaRPr lang="ru-RU" sz="2400" dirty="0">
              <a:solidFill>
                <a:schemeClr val="bg1"/>
              </a:solidFill>
              <a:cs typeface="Arial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5" name="Rectangle 2"/>
          <p:cNvSpPr>
            <a:spLocks noGrp="1"/>
          </p:cNvSpPr>
          <p:nvPr>
            <p:ph type="ctrTitle"/>
          </p:nvPr>
        </p:nvSpPr>
        <p:spPr>
          <a:xfrm>
            <a:off x="457200" y="404813"/>
            <a:ext cx="8229600" cy="79216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600" smtClean="0">
                <a:solidFill>
                  <a:srgbClr val="FF0000"/>
                </a:solidFill>
              </a:rPr>
              <a:t>Расходы на культуру</a:t>
            </a:r>
            <a:endParaRPr lang="ru-RU" sz="4600" b="1" smtClean="0">
              <a:solidFill>
                <a:srgbClr val="FF0000"/>
              </a:solidFill>
            </a:endParaRPr>
          </a:p>
        </p:txBody>
      </p:sp>
      <p:sp>
        <p:nvSpPr>
          <p:cNvPr id="95237" name="Rectangle 5"/>
          <p:cNvSpPr>
            <a:spLocks noChangeArrowheads="1"/>
          </p:cNvSpPr>
          <p:nvPr/>
        </p:nvSpPr>
        <p:spPr bwMode="auto">
          <a:xfrm>
            <a:off x="3563938" y="2708275"/>
            <a:ext cx="502285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ru-RU" sz="1800" b="1" i="1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За счет средств бюджета поселения финансируется МБУК </a:t>
            </a:r>
            <a:r>
              <a:rPr lang="ru-RU" sz="1800" b="1" i="1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«</a:t>
            </a:r>
            <a:r>
              <a:rPr lang="ru-RU" sz="1800" b="1" i="1" dirty="0" err="1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светочниковский</a:t>
            </a:r>
            <a:r>
              <a:rPr lang="ru-RU" sz="1800" b="1" i="1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ru-RU" sz="1800" b="1" i="1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СДК»</a:t>
            </a:r>
          </a:p>
        </p:txBody>
      </p:sp>
      <p:grpSp>
        <p:nvGrpSpPr>
          <p:cNvPr id="98307" name="Прямоугольник 1"/>
          <p:cNvGrpSpPr>
            <a:grpSpLocks/>
          </p:cNvGrpSpPr>
          <p:nvPr/>
        </p:nvGrpSpPr>
        <p:grpSpPr bwMode="auto">
          <a:xfrm>
            <a:off x="1116013" y="4149725"/>
            <a:ext cx="6911975" cy="1871663"/>
            <a:chOff x="1298" y="319"/>
            <a:chExt cx="3475" cy="837"/>
          </a:xfrm>
        </p:grpSpPr>
        <p:pic>
          <p:nvPicPr>
            <p:cNvPr id="98310" name="Прямоугольник 1"/>
            <p:cNvPicPr>
              <a:picLocks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298" y="319"/>
              <a:ext cx="3475" cy="837"/>
            </a:xfrm>
            <a:prstGeom prst="rect">
              <a:avLst/>
            </a:prstGeom>
            <a:solidFill>
              <a:srgbClr val="FFFF99"/>
            </a:solidFill>
            <a:ln w="9525">
              <a:noFill/>
              <a:miter lim="800000"/>
              <a:headEnd/>
              <a:tailEnd/>
            </a:ln>
          </p:spPr>
        </p:pic>
        <p:sp>
          <p:nvSpPr>
            <p:cNvPr id="98311" name="Text Box 6"/>
            <p:cNvSpPr txBox="1">
              <a:spLocks noChangeArrowheads="1"/>
            </p:cNvSpPr>
            <p:nvPr/>
          </p:nvSpPr>
          <p:spPr bwMode="auto">
            <a:xfrm>
              <a:off x="1338" y="346"/>
              <a:ext cx="3402" cy="757"/>
            </a:xfrm>
            <a:prstGeom prst="rect">
              <a:avLst/>
            </a:prstGeom>
            <a:solidFill>
              <a:srgbClr val="CCFFCC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ru-RU" sz="1800" i="1" dirty="0">
                  <a:solidFill>
                    <a:schemeClr val="bg1"/>
                  </a:solidFill>
                </a:rPr>
                <a:t>Объем расходов на культуру составят:</a:t>
              </a:r>
            </a:p>
            <a:p>
              <a:pPr algn="ctr"/>
              <a:r>
                <a:rPr lang="ru-RU" sz="1800" i="1" dirty="0">
                  <a:solidFill>
                    <a:schemeClr val="bg1"/>
                  </a:solidFill>
                </a:rPr>
                <a:t>в 2017 году </a:t>
              </a:r>
              <a:r>
                <a:rPr lang="ru-RU" sz="1800" i="1" dirty="0" smtClean="0">
                  <a:solidFill>
                    <a:schemeClr val="bg1"/>
                  </a:solidFill>
                </a:rPr>
                <a:t>–1000,0 </a:t>
              </a:r>
              <a:r>
                <a:rPr lang="ru-RU" sz="1800" i="1" dirty="0">
                  <a:solidFill>
                    <a:schemeClr val="bg1"/>
                  </a:solidFill>
                </a:rPr>
                <a:t>тыс.рублей;</a:t>
              </a:r>
            </a:p>
            <a:p>
              <a:pPr algn="ctr"/>
              <a:r>
                <a:rPr lang="ru-RU" sz="1800" i="1" dirty="0">
                  <a:solidFill>
                    <a:schemeClr val="bg1"/>
                  </a:solidFill>
                </a:rPr>
                <a:t>в 2018 году – </a:t>
              </a:r>
              <a:r>
                <a:rPr lang="ru-RU" sz="1800" i="1" dirty="0" smtClean="0">
                  <a:solidFill>
                    <a:schemeClr val="bg1"/>
                  </a:solidFill>
                </a:rPr>
                <a:t>1000,</a:t>
              </a:r>
              <a:r>
                <a:rPr lang="ru-RU" sz="1800" i="1" dirty="0" smtClean="0">
                  <a:solidFill>
                    <a:schemeClr val="bg1"/>
                  </a:solidFill>
                </a:rPr>
                <a:t>0 </a:t>
              </a:r>
              <a:r>
                <a:rPr lang="ru-RU" sz="1800" i="1" dirty="0">
                  <a:solidFill>
                    <a:schemeClr val="bg1"/>
                  </a:solidFill>
                </a:rPr>
                <a:t>тыс. рублей; </a:t>
              </a:r>
            </a:p>
            <a:p>
              <a:pPr algn="ctr"/>
              <a:r>
                <a:rPr lang="ru-RU" sz="1800" i="1" dirty="0">
                  <a:solidFill>
                    <a:schemeClr val="bg1"/>
                  </a:solidFill>
                </a:rPr>
                <a:t>в 2019 году – </a:t>
              </a:r>
              <a:r>
                <a:rPr lang="ru-RU" sz="1800" i="1" dirty="0" smtClean="0">
                  <a:solidFill>
                    <a:schemeClr val="bg1"/>
                  </a:solidFill>
                </a:rPr>
                <a:t>1000,0 </a:t>
              </a:r>
              <a:r>
                <a:rPr lang="ru-RU" sz="1800" i="1" dirty="0">
                  <a:solidFill>
                    <a:schemeClr val="bg1"/>
                  </a:solidFill>
                </a:rPr>
                <a:t>тыс. рублей.</a:t>
              </a:r>
            </a:p>
            <a:p>
              <a:pPr algn="ctr"/>
              <a:endParaRPr lang="ru-RU" sz="1800" i="1" dirty="0">
                <a:solidFill>
                  <a:schemeClr val="bg1"/>
                </a:solidFill>
              </a:endParaRPr>
            </a:p>
          </p:txBody>
        </p:sp>
      </p:grpSp>
      <p:sp>
        <p:nvSpPr>
          <p:cNvPr id="98308" name="Rectangle 20"/>
          <p:cNvSpPr>
            <a:spLocks noChangeArrowheads="1"/>
          </p:cNvSpPr>
          <p:nvPr/>
        </p:nvSpPr>
        <p:spPr bwMode="auto">
          <a:xfrm>
            <a:off x="4140200" y="1412875"/>
            <a:ext cx="4752975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800" i="1">
                <a:solidFill>
                  <a:srgbClr val="2E1CB6"/>
                </a:solidFill>
              </a:rPr>
              <a:t>Расходы будут осуществляться в рамках муниципальной программы:                «Развитие культуры»</a:t>
            </a:r>
          </a:p>
        </p:txBody>
      </p:sp>
      <p:pic>
        <p:nvPicPr>
          <p:cNvPr id="98309" name="Picture 24" descr="культура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3850" y="1628775"/>
            <a:ext cx="3024188" cy="1871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329" name="Рисунок 3" descr="спорт 2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51050" y="1773238"/>
            <a:ext cx="1944688" cy="1801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Скругленный прямоугольник 1"/>
          <p:cNvSpPr/>
          <p:nvPr/>
        </p:nvSpPr>
        <p:spPr>
          <a:xfrm>
            <a:off x="179512" y="260648"/>
            <a:ext cx="8712968" cy="648072"/>
          </a:xfrm>
          <a:prstGeom prst="roundRect">
            <a:avLst/>
          </a:prstGeom>
          <a:solidFill>
            <a:srgbClr val="0066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solidFill>
                  <a:srgbClr val="00B050"/>
                </a:solidFill>
                <a:latin typeface="Batang" pitchFamily="18" charset="-127"/>
                <a:ea typeface="Batang" pitchFamily="18" charset="-127"/>
                <a:cs typeface="Arial" charset="0"/>
              </a:rPr>
              <a:t>Расходы на физическую культуру и спорт</a:t>
            </a:r>
          </a:p>
        </p:txBody>
      </p:sp>
      <p:pic>
        <p:nvPicPr>
          <p:cNvPr id="99333" name="Рисунок 2" descr="молодежь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8313" y="1052513"/>
            <a:ext cx="1871662" cy="172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9334" name="Прямоугольник 4"/>
          <p:cNvSpPr>
            <a:spLocks noChangeArrowheads="1"/>
          </p:cNvSpPr>
          <p:nvPr/>
        </p:nvSpPr>
        <p:spPr bwMode="auto">
          <a:xfrm>
            <a:off x="4356100" y="1052513"/>
            <a:ext cx="4537075" cy="27392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dirty="0">
                <a:solidFill>
                  <a:srgbClr val="00B050"/>
                </a:solidFill>
                <a:latin typeface="Constantia" pitchFamily="18" charset="0"/>
              </a:rPr>
              <a:t>Расходы запланированы в рамках Муниципальной программы </a:t>
            </a:r>
          </a:p>
          <a:p>
            <a:r>
              <a:rPr lang="ru-RU" sz="2400" dirty="0">
                <a:solidFill>
                  <a:srgbClr val="00B050"/>
                </a:solidFill>
                <a:latin typeface="Constantia" pitchFamily="18" charset="0"/>
              </a:rPr>
              <a:t>«</a:t>
            </a:r>
            <a:r>
              <a:rPr lang="ru-RU" sz="2400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Развитие физической</a:t>
            </a:r>
          </a:p>
          <a:p>
            <a:r>
              <a:rPr lang="ru-RU" sz="2400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культуры и спорта</a:t>
            </a:r>
            <a:r>
              <a:rPr lang="ru-RU" sz="2400" dirty="0">
                <a:solidFill>
                  <a:srgbClr val="00B050"/>
                </a:solidFill>
                <a:latin typeface="Constantia" pitchFamily="18" charset="0"/>
                <a:cs typeface="Times New Roman" pitchFamily="18" charset="0"/>
              </a:rPr>
              <a:t>»</a:t>
            </a:r>
          </a:p>
          <a:p>
            <a:r>
              <a:rPr lang="ru-RU" sz="2000" dirty="0">
                <a:solidFill>
                  <a:srgbClr val="00B050"/>
                </a:solidFill>
                <a:latin typeface="Constantia" pitchFamily="18" charset="0"/>
                <a:cs typeface="Times New Roman" pitchFamily="18" charset="0"/>
              </a:rPr>
              <a:t>Общий объем расходов в 2017 году составит </a:t>
            </a:r>
            <a:r>
              <a:rPr lang="ru-RU" sz="2000" dirty="0" smtClean="0">
                <a:solidFill>
                  <a:srgbClr val="00B050"/>
                </a:solidFill>
                <a:latin typeface="Constantia" pitchFamily="18" charset="0"/>
                <a:cs typeface="Times New Roman" pitchFamily="18" charset="0"/>
              </a:rPr>
              <a:t> 2,0 </a:t>
            </a:r>
            <a:r>
              <a:rPr lang="ru-RU" sz="2000" dirty="0">
                <a:solidFill>
                  <a:srgbClr val="00B050"/>
                </a:solidFill>
                <a:latin typeface="Constantia" pitchFamily="18" charset="0"/>
                <a:cs typeface="Times New Roman" pitchFamily="18" charset="0"/>
              </a:rPr>
              <a:t>тыс. рублей, в 2018 году- </a:t>
            </a:r>
            <a:r>
              <a:rPr lang="ru-RU" sz="2000" dirty="0" smtClean="0">
                <a:solidFill>
                  <a:srgbClr val="00B050"/>
                </a:solidFill>
                <a:latin typeface="Constantia" pitchFamily="18" charset="0"/>
                <a:cs typeface="Times New Roman" pitchFamily="18" charset="0"/>
              </a:rPr>
              <a:t>2,0 </a:t>
            </a:r>
            <a:r>
              <a:rPr lang="ru-RU" sz="2000" dirty="0">
                <a:solidFill>
                  <a:srgbClr val="00B050"/>
                </a:solidFill>
                <a:latin typeface="Constantia" pitchFamily="18" charset="0"/>
                <a:cs typeface="Times New Roman" pitchFamily="18" charset="0"/>
              </a:rPr>
              <a:t>тыс. рублей, в 2019 году- </a:t>
            </a:r>
            <a:r>
              <a:rPr lang="ru-RU" sz="2000" dirty="0" smtClean="0">
                <a:solidFill>
                  <a:srgbClr val="00B050"/>
                </a:solidFill>
                <a:latin typeface="Constantia" pitchFamily="18" charset="0"/>
                <a:cs typeface="Times New Roman" pitchFamily="18" charset="0"/>
              </a:rPr>
              <a:t>2</a:t>
            </a:r>
            <a:r>
              <a:rPr lang="ru-RU" sz="2000" dirty="0" smtClean="0">
                <a:solidFill>
                  <a:srgbClr val="00B050"/>
                </a:solidFill>
                <a:latin typeface="Constantia" pitchFamily="18" charset="0"/>
                <a:cs typeface="Times New Roman" pitchFamily="18" charset="0"/>
              </a:rPr>
              <a:t>,0 </a:t>
            </a:r>
            <a:r>
              <a:rPr lang="ru-RU" sz="2000" dirty="0">
                <a:solidFill>
                  <a:srgbClr val="00B050"/>
                </a:solidFill>
                <a:latin typeface="Constantia" pitchFamily="18" charset="0"/>
                <a:cs typeface="Times New Roman" pitchFamily="18" charset="0"/>
              </a:rPr>
              <a:t>тыс. рублей</a:t>
            </a:r>
          </a:p>
        </p:txBody>
      </p:sp>
      <p:sp>
        <p:nvSpPr>
          <p:cNvPr id="124939" name="Rectangle 11"/>
          <p:cNvSpPr>
            <a:spLocks/>
          </p:cNvSpPr>
          <p:nvPr/>
        </p:nvSpPr>
        <p:spPr bwMode="auto">
          <a:xfrm>
            <a:off x="900113" y="4365625"/>
            <a:ext cx="7775575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547688" indent="-411163" algn="ctr">
              <a:spcBef>
                <a:spcPct val="20000"/>
              </a:spcBef>
              <a:buClr>
                <a:srgbClr val="000000"/>
              </a:buClr>
              <a:buSzPct val="65000"/>
              <a:buFont typeface="Wingdings 2" pitchFamily="18" charset="2"/>
              <a:buNone/>
              <a:defRPr/>
            </a:pPr>
            <a:r>
              <a:rPr lang="ru-RU" sz="1800" b="1" i="1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nstantia" pitchFamily="18" charset="0"/>
              </a:rPr>
              <a:t>в сфере физической культуры и спорта средства расходуются на проведение физкультурных и спортивных мероприятий на территории поселения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B050"/>
                </a:solidFill>
              </a:rPr>
              <a:t>   Социальная политика</a:t>
            </a:r>
            <a:endParaRPr lang="ru-RU" b="1" dirty="0">
              <a:solidFill>
                <a:srgbClr val="00B050"/>
              </a:solidFill>
            </a:endParaRPr>
          </a:p>
        </p:txBody>
      </p:sp>
      <p:graphicFrame>
        <p:nvGraphicFramePr>
          <p:cNvPr id="113666" name="Object 9"/>
          <p:cNvGraphicFramePr>
            <a:graphicFrameLocks noChangeAspect="1"/>
          </p:cNvGraphicFramePr>
          <p:nvPr>
            <p:ph idx="1"/>
          </p:nvPr>
        </p:nvGraphicFramePr>
        <p:xfrm>
          <a:off x="785786" y="1882775"/>
          <a:ext cx="5143536" cy="4572000"/>
        </p:xfrm>
        <a:graphic>
          <a:graphicData uri="http://schemas.openxmlformats.org/presentationml/2006/ole">
            <p:oleObj spid="_x0000_s113666" r:id="rId3" imgW="6157494" imgH="5114987" progId="Excel.Chart.8">
              <p:embed/>
            </p:oleObj>
          </a:graphicData>
        </a:graphic>
      </p:graphicFrame>
      <p:grpSp>
        <p:nvGrpSpPr>
          <p:cNvPr id="5" name="Прямоугольник 1"/>
          <p:cNvGrpSpPr>
            <a:grpSpLocks/>
          </p:cNvGrpSpPr>
          <p:nvPr/>
        </p:nvGrpSpPr>
        <p:grpSpPr bwMode="auto">
          <a:xfrm>
            <a:off x="5786446" y="2681287"/>
            <a:ext cx="2987675" cy="4176713"/>
            <a:chOff x="1298" y="319"/>
            <a:chExt cx="3475" cy="837"/>
          </a:xfrm>
        </p:grpSpPr>
        <p:pic>
          <p:nvPicPr>
            <p:cNvPr id="6" name="Прямоугольник 1"/>
            <p:cNvPicPr>
              <a:picLocks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298" y="319"/>
              <a:ext cx="3475" cy="837"/>
            </a:xfrm>
            <a:prstGeom prst="rect">
              <a:avLst/>
            </a:prstGeom>
            <a:solidFill>
              <a:srgbClr val="FFFF99"/>
            </a:solidFill>
            <a:ln w="9525">
              <a:noFill/>
              <a:miter lim="800000"/>
              <a:headEnd/>
              <a:tailEnd/>
            </a:ln>
          </p:spPr>
        </p:pic>
        <p:sp>
          <p:nvSpPr>
            <p:cNvPr id="7" name="Text Box 5"/>
            <p:cNvSpPr txBox="1">
              <a:spLocks noChangeArrowheads="1"/>
            </p:cNvSpPr>
            <p:nvPr/>
          </p:nvSpPr>
          <p:spPr bwMode="auto">
            <a:xfrm>
              <a:off x="1338" y="346"/>
              <a:ext cx="3402" cy="757"/>
            </a:xfrm>
            <a:prstGeom prst="rect">
              <a:avLst/>
            </a:prstGeom>
            <a:solidFill>
              <a:srgbClr val="FFFFCC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ru-RU" sz="1400" b="1" i="1" dirty="0">
                <a:solidFill>
                  <a:srgbClr val="FF00FF"/>
                </a:solidFill>
                <a:latin typeface="Constantia" pitchFamily="18" charset="0"/>
              </a:endParaRPr>
            </a:p>
            <a:p>
              <a:endParaRPr lang="ru-RU" sz="1400" b="1" i="1" dirty="0">
                <a:solidFill>
                  <a:srgbClr val="CC66FF"/>
                </a:solidFill>
                <a:latin typeface="Constantia" pitchFamily="18" charset="0"/>
              </a:endParaRPr>
            </a:p>
            <a:p>
              <a:pPr algn="ctr"/>
              <a:r>
                <a:rPr lang="ru-RU" sz="1400" b="1" i="1" dirty="0">
                  <a:solidFill>
                    <a:srgbClr val="CC0000"/>
                  </a:solidFill>
                  <a:latin typeface="Constantia" pitchFamily="18" charset="0"/>
                </a:rPr>
                <a:t>Пенсионное обеспечение:</a:t>
              </a:r>
            </a:p>
            <a:p>
              <a:pPr algn="ctr"/>
              <a:r>
                <a:rPr lang="ru-RU" sz="2000" b="1" i="1" dirty="0">
                  <a:solidFill>
                    <a:srgbClr val="CC0000"/>
                  </a:solidFill>
                  <a:latin typeface="Constantia" pitchFamily="18" charset="0"/>
                </a:rPr>
                <a:t>*</a:t>
              </a:r>
              <a:r>
                <a:rPr lang="ru-RU" sz="1400" b="1" i="1" dirty="0">
                  <a:solidFill>
                    <a:srgbClr val="CC0000"/>
                  </a:solidFill>
                  <a:latin typeface="Constantia" pitchFamily="18" charset="0"/>
                </a:rPr>
                <a:t>выплата доплат к пенсии за выслугу лет муниципальным служащим.</a:t>
              </a:r>
            </a:p>
            <a:p>
              <a:endParaRPr lang="ru-RU" sz="1400" b="1" i="1" dirty="0">
                <a:solidFill>
                  <a:srgbClr val="CC66FF"/>
                </a:solidFill>
                <a:latin typeface="Constantia" pitchFamily="18" charset="0"/>
              </a:endParaRPr>
            </a:p>
            <a:p>
              <a:pPr algn="ctr"/>
              <a:endParaRPr lang="ru-RU" sz="1400" b="1" i="1" dirty="0">
                <a:solidFill>
                  <a:srgbClr val="FF00FF"/>
                </a:solidFill>
                <a:latin typeface="Constantia" pitchFamily="18" charset="0"/>
              </a:endParaRPr>
            </a:p>
          </p:txBody>
        </p:sp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5" name="Rectangle 4"/>
          <p:cNvSpPr>
            <a:spLocks noChangeArrowheads="1"/>
          </p:cNvSpPr>
          <p:nvPr/>
        </p:nvSpPr>
        <p:spPr bwMode="auto">
          <a:xfrm>
            <a:off x="611188" y="333375"/>
            <a:ext cx="7848600" cy="6647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dirty="0">
                <a:solidFill>
                  <a:srgbClr val="FF0000"/>
                </a:solidFill>
              </a:rPr>
              <a:t>Администрация </a:t>
            </a:r>
            <a:r>
              <a:rPr lang="ru-RU" sz="2400" dirty="0" err="1" smtClean="0">
                <a:solidFill>
                  <a:srgbClr val="FF0000"/>
                </a:solidFill>
              </a:rPr>
              <a:t>Светочниковского</a:t>
            </a:r>
            <a:r>
              <a:rPr lang="ru-RU" sz="2400" dirty="0" smtClean="0">
                <a:solidFill>
                  <a:srgbClr val="FF0000"/>
                </a:solidFill>
              </a:rPr>
              <a:t> сельского поселения</a:t>
            </a:r>
            <a:r>
              <a:rPr lang="ru-RU" sz="2400" dirty="0">
                <a:solidFill>
                  <a:srgbClr val="FF0000"/>
                </a:solidFill>
              </a:rPr>
              <a:t/>
            </a:r>
            <a:br>
              <a:rPr lang="ru-RU" sz="2400" dirty="0">
                <a:solidFill>
                  <a:srgbClr val="FF0000"/>
                </a:solidFill>
              </a:rPr>
            </a:br>
            <a:r>
              <a:rPr lang="ru-RU" sz="2400" dirty="0" smtClean="0">
                <a:solidFill>
                  <a:srgbClr val="FF0000"/>
                </a:solidFill>
              </a:rPr>
              <a:t>347127 </a:t>
            </a:r>
            <a:r>
              <a:rPr lang="ru-RU" sz="2400" dirty="0">
                <a:solidFill>
                  <a:srgbClr val="FF0000"/>
                </a:solidFill>
              </a:rPr>
              <a:t>Ростовская область, </a:t>
            </a:r>
            <a:r>
              <a:rPr lang="ru-RU" sz="2400" dirty="0" err="1">
                <a:solidFill>
                  <a:srgbClr val="FF0000"/>
                </a:solidFill>
              </a:rPr>
              <a:t>Милютинский</a:t>
            </a:r>
            <a:r>
              <a:rPr lang="ru-RU" sz="2400" dirty="0">
                <a:solidFill>
                  <a:srgbClr val="FF0000"/>
                </a:solidFill>
              </a:rPr>
              <a:t> район, </a:t>
            </a:r>
            <a:r>
              <a:rPr lang="ru-RU" sz="2400" dirty="0" smtClean="0">
                <a:solidFill>
                  <a:srgbClr val="FF0000"/>
                </a:solidFill>
              </a:rPr>
              <a:t>п.Светоч, </a:t>
            </a:r>
            <a:r>
              <a:rPr lang="ru-RU" sz="2400" dirty="0">
                <a:solidFill>
                  <a:srgbClr val="FF0000"/>
                </a:solidFill>
              </a:rPr>
              <a:t/>
            </a:r>
            <a:br>
              <a:rPr lang="ru-RU" sz="2400" dirty="0">
                <a:solidFill>
                  <a:srgbClr val="FF0000"/>
                </a:solidFill>
              </a:rPr>
            </a:br>
            <a:r>
              <a:rPr lang="ru-RU" sz="2400" dirty="0" smtClean="0">
                <a:solidFill>
                  <a:srgbClr val="FF0000"/>
                </a:solidFill>
              </a:rPr>
              <a:t>ул.Центральная,8</a:t>
            </a:r>
            <a:r>
              <a:rPr lang="ru-RU" sz="2400" dirty="0">
                <a:solidFill>
                  <a:srgbClr val="FF0000"/>
                </a:solidFill>
              </a:rPr>
              <a:t/>
            </a:r>
            <a:br>
              <a:rPr lang="ru-RU" sz="2400" dirty="0">
                <a:solidFill>
                  <a:srgbClr val="FF0000"/>
                </a:solidFill>
              </a:rPr>
            </a:br>
            <a:r>
              <a:rPr lang="ru-RU" sz="2400" dirty="0" err="1">
                <a:solidFill>
                  <a:srgbClr val="FF0000"/>
                </a:solidFill>
              </a:rPr>
              <a:t>E-mail</a:t>
            </a:r>
            <a:r>
              <a:rPr lang="ru-RU" sz="2400" dirty="0">
                <a:solidFill>
                  <a:srgbClr val="FF0000"/>
                </a:solidFill>
              </a:rPr>
              <a:t> </a:t>
            </a:r>
            <a:r>
              <a:rPr lang="ru-RU" sz="2400" dirty="0" smtClean="0">
                <a:solidFill>
                  <a:srgbClr val="FF0000"/>
                </a:solidFill>
              </a:rPr>
              <a:t>sp23244@donpac.ru </a:t>
            </a:r>
            <a:r>
              <a:rPr lang="ru-RU" sz="2400" dirty="0">
                <a:solidFill>
                  <a:srgbClr val="FF0000"/>
                </a:solidFill>
              </a:rPr>
              <a:t>тел. </a:t>
            </a:r>
            <a:r>
              <a:rPr lang="ru-RU" sz="2400" dirty="0" smtClean="0">
                <a:solidFill>
                  <a:srgbClr val="FF0000"/>
                </a:solidFill>
              </a:rPr>
              <a:t>8(86389)38-1-37</a:t>
            </a:r>
            <a:r>
              <a:rPr lang="ru-RU" sz="2400" dirty="0">
                <a:solidFill>
                  <a:srgbClr val="FF0000"/>
                </a:solidFill>
              </a:rPr>
              <a:t/>
            </a:r>
            <a:br>
              <a:rPr lang="ru-RU" sz="2400" dirty="0">
                <a:solidFill>
                  <a:srgbClr val="FF0000"/>
                </a:solidFill>
              </a:rPr>
            </a:br>
            <a:r>
              <a:rPr lang="ru-RU" sz="2400" dirty="0">
                <a:solidFill>
                  <a:srgbClr val="FF0000"/>
                </a:solidFill>
              </a:rPr>
              <a:t>Глава Администрации </a:t>
            </a:r>
            <a:r>
              <a:rPr lang="ru-RU" sz="2400" dirty="0" err="1" smtClean="0">
                <a:solidFill>
                  <a:srgbClr val="FF0000"/>
                </a:solidFill>
              </a:rPr>
              <a:t>Светочниковского</a:t>
            </a:r>
            <a:r>
              <a:rPr lang="ru-RU" sz="2400" dirty="0" smtClean="0">
                <a:solidFill>
                  <a:srgbClr val="FF0000"/>
                </a:solidFill>
              </a:rPr>
              <a:t>  </a:t>
            </a:r>
            <a:r>
              <a:rPr lang="ru-RU" sz="2400" dirty="0">
                <a:solidFill>
                  <a:srgbClr val="FF0000"/>
                </a:solidFill>
              </a:rPr>
              <a:t>сельского поселения </a:t>
            </a:r>
            <a:br>
              <a:rPr lang="ru-RU" sz="2400" dirty="0">
                <a:solidFill>
                  <a:srgbClr val="FF0000"/>
                </a:solidFill>
              </a:rPr>
            </a:br>
            <a:r>
              <a:rPr lang="ru-RU" sz="2400" dirty="0" err="1" smtClean="0">
                <a:solidFill>
                  <a:srgbClr val="FF0000"/>
                </a:solidFill>
              </a:rPr>
              <a:t>Дейнекин</a:t>
            </a:r>
            <a:r>
              <a:rPr lang="ru-RU" sz="2400" dirty="0" smtClean="0">
                <a:solidFill>
                  <a:srgbClr val="FF0000"/>
                </a:solidFill>
              </a:rPr>
              <a:t> Александр Борисович</a:t>
            </a:r>
            <a:r>
              <a:rPr lang="ru-RU" sz="2400" dirty="0">
                <a:solidFill>
                  <a:srgbClr val="FF0000"/>
                </a:solidFill>
              </a:rPr>
              <a:t/>
            </a:r>
            <a:br>
              <a:rPr lang="ru-RU" sz="2400" dirty="0">
                <a:solidFill>
                  <a:srgbClr val="FF0000"/>
                </a:solidFill>
              </a:rPr>
            </a:br>
            <a:r>
              <a:rPr lang="ru-RU" sz="2400" dirty="0">
                <a:solidFill>
                  <a:srgbClr val="FF0000"/>
                </a:solidFill>
              </a:rPr>
              <a:t>График приема: вторник, четверг с 9:00 до 11:00</a:t>
            </a:r>
            <a:br>
              <a:rPr lang="ru-RU" sz="2400" dirty="0">
                <a:solidFill>
                  <a:srgbClr val="FF0000"/>
                </a:solidFill>
              </a:rPr>
            </a:br>
            <a:r>
              <a:rPr lang="ru-RU" sz="2400" dirty="0">
                <a:solidFill>
                  <a:srgbClr val="FF0000"/>
                </a:solidFill>
              </a:rPr>
              <a:t>Заместитель Главы Администрации сельского поселения </a:t>
            </a:r>
            <a:r>
              <a:rPr lang="ru-RU" sz="2400" dirty="0" smtClean="0">
                <a:solidFill>
                  <a:srgbClr val="FF0000"/>
                </a:solidFill>
              </a:rPr>
              <a:t>Быкадоров Василий</a:t>
            </a:r>
            <a:r>
              <a:rPr lang="ru-RU" sz="2400" smtClean="0">
                <a:solidFill>
                  <a:srgbClr val="FF0000"/>
                </a:solidFill>
              </a:rPr>
              <a:t>	Петрович</a:t>
            </a:r>
            <a:r>
              <a:rPr lang="ru-RU" sz="2400" dirty="0">
                <a:solidFill>
                  <a:srgbClr val="FF0000"/>
                </a:solidFill>
              </a:rPr>
              <a:t/>
            </a:r>
            <a:br>
              <a:rPr lang="ru-RU" sz="2400" dirty="0">
                <a:solidFill>
                  <a:srgbClr val="FF0000"/>
                </a:solidFill>
              </a:rPr>
            </a:br>
            <a:r>
              <a:rPr lang="ru-RU" sz="2400" dirty="0">
                <a:solidFill>
                  <a:srgbClr val="FF0000"/>
                </a:solidFill>
              </a:rPr>
              <a:t>График приема: понедельник, среда, пятница</a:t>
            </a:r>
            <a:br>
              <a:rPr lang="ru-RU" sz="2400" dirty="0">
                <a:solidFill>
                  <a:srgbClr val="FF0000"/>
                </a:solidFill>
              </a:rPr>
            </a:br>
            <a:r>
              <a:rPr lang="ru-RU" sz="2400" dirty="0">
                <a:solidFill>
                  <a:srgbClr val="FF0000"/>
                </a:solidFill>
              </a:rPr>
              <a:t> с 9:00 до 11:00</a:t>
            </a:r>
            <a:br>
              <a:rPr lang="ru-RU" sz="2400" dirty="0">
                <a:solidFill>
                  <a:srgbClr val="FF0000"/>
                </a:solidFill>
              </a:rPr>
            </a:br>
            <a:r>
              <a:rPr lang="ru-RU" sz="2400" dirty="0">
                <a:solidFill>
                  <a:srgbClr val="FF0000"/>
                </a:solidFill>
              </a:rPr>
              <a:t/>
            </a:r>
            <a:br>
              <a:rPr lang="ru-RU" sz="2400" dirty="0">
                <a:solidFill>
                  <a:srgbClr val="FF0000"/>
                </a:solidFill>
              </a:rPr>
            </a:br>
            <a:r>
              <a:rPr lang="ru-RU" sz="2400" dirty="0">
                <a:solidFill>
                  <a:srgbClr val="FF0000"/>
                </a:solidFill>
              </a:rPr>
              <a:t>График работы : </a:t>
            </a:r>
            <a:r>
              <a:rPr lang="ru-RU" sz="2400">
                <a:solidFill>
                  <a:srgbClr val="FF0000"/>
                </a:solidFill>
              </a:rPr>
              <a:t>с </a:t>
            </a:r>
            <a:r>
              <a:rPr lang="ru-RU" sz="2400" smtClean="0">
                <a:solidFill>
                  <a:srgbClr val="FF0000"/>
                </a:solidFill>
              </a:rPr>
              <a:t>9:00 </a:t>
            </a:r>
            <a:r>
              <a:rPr lang="ru-RU" sz="2400" dirty="0">
                <a:solidFill>
                  <a:srgbClr val="FF0000"/>
                </a:solidFill>
              </a:rPr>
              <a:t>до 17:00 </a:t>
            </a:r>
            <a:r>
              <a:rPr lang="ru-RU" sz="2400">
                <a:solidFill>
                  <a:srgbClr val="FF0000"/>
                </a:solidFill>
              </a:rPr>
              <a:t>перерыв </a:t>
            </a:r>
            <a:r>
              <a:rPr lang="ru-RU" sz="2400" smtClean="0">
                <a:solidFill>
                  <a:srgbClr val="FF0000"/>
                </a:solidFill>
              </a:rPr>
              <a:t>13:00 </a:t>
            </a:r>
            <a:r>
              <a:rPr lang="ru-RU" sz="2400">
                <a:solidFill>
                  <a:srgbClr val="FF0000"/>
                </a:solidFill>
              </a:rPr>
              <a:t>до </a:t>
            </a:r>
            <a:r>
              <a:rPr lang="ru-RU" sz="2400" smtClean="0">
                <a:solidFill>
                  <a:srgbClr val="FF0000"/>
                </a:solidFill>
              </a:rPr>
              <a:t>14:00</a:t>
            </a:r>
            <a:r>
              <a:rPr lang="ru-RU" sz="1800" dirty="0">
                <a:solidFill>
                  <a:srgbClr val="FF0000"/>
                </a:solidFill>
              </a:rPr>
              <a:t/>
            </a:r>
            <a:br>
              <a:rPr lang="ru-RU" sz="1800" dirty="0">
                <a:solidFill>
                  <a:srgbClr val="FF0000"/>
                </a:solidFill>
              </a:rPr>
            </a:br>
            <a:endParaRPr lang="ru-RU" sz="1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Стрелка вправо 10"/>
          <p:cNvSpPr/>
          <p:nvPr/>
        </p:nvSpPr>
        <p:spPr>
          <a:xfrm>
            <a:off x="2771775" y="5157788"/>
            <a:ext cx="1944688" cy="431800"/>
          </a:xfrm>
          <a:prstGeom prst="right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800"/>
          </a:p>
        </p:txBody>
      </p:sp>
      <p:sp>
        <p:nvSpPr>
          <p:cNvPr id="8" name="Стрелка вниз 7"/>
          <p:cNvSpPr/>
          <p:nvPr/>
        </p:nvSpPr>
        <p:spPr>
          <a:xfrm>
            <a:off x="6009328" y="2276873"/>
            <a:ext cx="576064" cy="1296143"/>
          </a:xfrm>
          <a:prstGeom prst="downArrow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800"/>
          </a:p>
        </p:txBody>
      </p:sp>
      <p:grpSp>
        <p:nvGrpSpPr>
          <p:cNvPr id="15365" name="Стрелка вниз 5"/>
          <p:cNvGrpSpPr>
            <a:grpSpLocks/>
          </p:cNvGrpSpPr>
          <p:nvPr/>
        </p:nvGrpSpPr>
        <p:grpSpPr bwMode="auto">
          <a:xfrm>
            <a:off x="2411413" y="2133600"/>
            <a:ext cx="2640012" cy="2274888"/>
            <a:chOff x="1501" y="1363"/>
            <a:chExt cx="1663" cy="1433"/>
          </a:xfrm>
        </p:grpSpPr>
        <p:pic>
          <p:nvPicPr>
            <p:cNvPr id="15374" name="Стрелка вниз 5"/>
            <p:cNvPicPr>
              <a:picLocks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501" y="1363"/>
              <a:ext cx="1663" cy="14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5375" name="Text Box 6"/>
            <p:cNvSpPr txBox="1">
              <a:spLocks noChangeArrowheads="1"/>
            </p:cNvSpPr>
            <p:nvPr/>
          </p:nvSpPr>
          <p:spPr bwMode="auto">
            <a:xfrm rot="-3056583">
              <a:off x="2208" y="1141"/>
              <a:ext cx="230" cy="18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eaVert" anchor="ctr"/>
            <a:lstStyle/>
            <a:p>
              <a:pPr algn="ctr"/>
              <a:endParaRPr lang="ru-RU" sz="1800">
                <a:solidFill>
                  <a:srgbClr val="000000"/>
                </a:solidFill>
                <a:latin typeface="Constantia" pitchFamily="18" charset="0"/>
              </a:endParaRPr>
            </a:p>
          </p:txBody>
        </p:sp>
      </p:grpSp>
      <p:sp>
        <p:nvSpPr>
          <p:cNvPr id="5" name="Скругленный прямоугольник 4"/>
          <p:cNvSpPr/>
          <p:nvPr/>
        </p:nvSpPr>
        <p:spPr>
          <a:xfrm>
            <a:off x="428596" y="142852"/>
            <a:ext cx="2857520" cy="292895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dirty="0">
                <a:solidFill>
                  <a:srgbClr val="000000"/>
                </a:solidFill>
                <a:cs typeface="Arial" charset="0"/>
              </a:rPr>
              <a:t>Основные направления бюджетной и налоговой политики </a:t>
            </a:r>
            <a:r>
              <a:rPr lang="ru-RU" sz="1400" dirty="0" err="1" smtClean="0">
                <a:solidFill>
                  <a:srgbClr val="000000"/>
                </a:solidFill>
                <a:cs typeface="Arial" charset="0"/>
              </a:rPr>
              <a:t>Светочниковского</a:t>
            </a:r>
            <a:r>
              <a:rPr lang="ru-RU" sz="1400" dirty="0" smtClean="0">
                <a:solidFill>
                  <a:srgbClr val="000000"/>
                </a:solidFill>
                <a:cs typeface="Arial" charset="0"/>
              </a:rPr>
              <a:t> </a:t>
            </a:r>
            <a:r>
              <a:rPr lang="ru-RU" sz="1400" dirty="0">
                <a:solidFill>
                  <a:srgbClr val="000000"/>
                </a:solidFill>
                <a:cs typeface="Arial" charset="0"/>
              </a:rPr>
              <a:t>сельского поселения на 2017-2019 годы, утвержденных постановлением Администрации </a:t>
            </a:r>
            <a:r>
              <a:rPr lang="ru-RU" sz="1400" dirty="0" err="1" smtClean="0">
                <a:solidFill>
                  <a:srgbClr val="000000"/>
                </a:solidFill>
                <a:cs typeface="Arial" charset="0"/>
              </a:rPr>
              <a:t>Светочниковского</a:t>
            </a:r>
            <a:r>
              <a:rPr lang="ru-RU" sz="1400" dirty="0" smtClean="0">
                <a:solidFill>
                  <a:srgbClr val="000000"/>
                </a:solidFill>
                <a:cs typeface="Arial" charset="0"/>
              </a:rPr>
              <a:t> </a:t>
            </a:r>
            <a:r>
              <a:rPr lang="ru-RU" sz="1400" dirty="0">
                <a:solidFill>
                  <a:srgbClr val="000000"/>
                </a:solidFill>
                <a:cs typeface="Arial" charset="0"/>
              </a:rPr>
              <a:t>сельского поселения № 44 от</a:t>
            </a:r>
          </a:p>
          <a:p>
            <a:pPr algn="ctr">
              <a:defRPr/>
            </a:pPr>
            <a:r>
              <a:rPr lang="ru-RU" sz="1400" dirty="0">
                <a:solidFill>
                  <a:srgbClr val="000000"/>
                </a:solidFill>
                <a:cs typeface="Arial" charset="0"/>
              </a:rPr>
              <a:t>10.</a:t>
            </a:r>
            <a:r>
              <a:rPr lang="en-US" sz="1400" dirty="0">
                <a:solidFill>
                  <a:srgbClr val="000000"/>
                </a:solidFill>
                <a:cs typeface="Arial" charset="0"/>
              </a:rPr>
              <a:t>11</a:t>
            </a:r>
            <a:r>
              <a:rPr lang="ru-RU" sz="1400" dirty="0">
                <a:solidFill>
                  <a:srgbClr val="000000"/>
                </a:solidFill>
                <a:cs typeface="Arial" charset="0"/>
              </a:rPr>
              <a:t>.2016 года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091777" y="341089"/>
            <a:ext cx="2994333" cy="2258614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800" dirty="0">
                <a:solidFill>
                  <a:srgbClr val="002060"/>
                </a:solidFill>
                <a:cs typeface="Arial" charset="0"/>
              </a:rPr>
              <a:t>Прогноз социально-экономического развития </a:t>
            </a:r>
            <a:r>
              <a:rPr lang="ru-RU" sz="1800" dirty="0" err="1" smtClean="0">
                <a:solidFill>
                  <a:srgbClr val="002060"/>
                </a:solidFill>
                <a:cs typeface="Arial" charset="0"/>
              </a:rPr>
              <a:t>Светочниковского</a:t>
            </a:r>
            <a:r>
              <a:rPr lang="ru-RU" sz="1800" dirty="0" smtClean="0">
                <a:solidFill>
                  <a:srgbClr val="002060"/>
                </a:solidFill>
                <a:cs typeface="Arial" charset="0"/>
              </a:rPr>
              <a:t> </a:t>
            </a:r>
            <a:r>
              <a:rPr lang="ru-RU" sz="1800" dirty="0">
                <a:solidFill>
                  <a:srgbClr val="002060"/>
                </a:solidFill>
                <a:cs typeface="Arial" charset="0"/>
              </a:rPr>
              <a:t>сельского поселения </a:t>
            </a:r>
            <a:br>
              <a:rPr lang="ru-RU" sz="1800" dirty="0">
                <a:solidFill>
                  <a:srgbClr val="002060"/>
                </a:solidFill>
                <a:cs typeface="Arial" charset="0"/>
              </a:rPr>
            </a:br>
            <a:r>
              <a:rPr lang="ru-RU" sz="1800" dirty="0">
                <a:solidFill>
                  <a:srgbClr val="002060"/>
                </a:solidFill>
                <a:cs typeface="Arial" charset="0"/>
              </a:rPr>
              <a:t>на </a:t>
            </a:r>
            <a:br>
              <a:rPr lang="ru-RU" sz="1800" dirty="0">
                <a:solidFill>
                  <a:srgbClr val="002060"/>
                </a:solidFill>
                <a:cs typeface="Arial" charset="0"/>
              </a:rPr>
            </a:br>
            <a:r>
              <a:rPr lang="ru-RU" sz="1800" dirty="0">
                <a:solidFill>
                  <a:srgbClr val="002060"/>
                </a:solidFill>
                <a:cs typeface="Arial" charset="0"/>
              </a:rPr>
              <a:t>2017</a:t>
            </a:r>
            <a:r>
              <a:rPr lang="en-US" sz="1800" dirty="0">
                <a:solidFill>
                  <a:srgbClr val="002060"/>
                </a:solidFill>
                <a:cs typeface="Arial" charset="0"/>
              </a:rPr>
              <a:t>-201</a:t>
            </a:r>
            <a:r>
              <a:rPr lang="ru-RU" sz="1800" dirty="0">
                <a:solidFill>
                  <a:srgbClr val="002060"/>
                </a:solidFill>
                <a:cs typeface="Arial" charset="0"/>
              </a:rPr>
              <a:t>9 годы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684213" y="4292600"/>
            <a:ext cx="2159000" cy="2160588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500" dirty="0">
                <a:solidFill>
                  <a:srgbClr val="FFFF00"/>
                </a:solidFill>
                <a:cs typeface="Arial" charset="0"/>
              </a:rPr>
              <a:t>Муниципальные программы </a:t>
            </a:r>
            <a:r>
              <a:rPr lang="ru-RU" sz="1500" dirty="0" err="1" smtClean="0">
                <a:solidFill>
                  <a:srgbClr val="FFFF00"/>
                </a:solidFill>
                <a:cs typeface="Arial" charset="0"/>
              </a:rPr>
              <a:t>Светочниковскогопоселения</a:t>
            </a:r>
            <a:endParaRPr lang="ru-RU" sz="1500" dirty="0">
              <a:solidFill>
                <a:srgbClr val="FFFF00"/>
              </a:solidFill>
              <a:cs typeface="Arial" charset="0"/>
            </a:endParaRPr>
          </a:p>
        </p:txBody>
      </p:sp>
      <p:sp>
        <p:nvSpPr>
          <p:cNvPr id="15373" name="Oval 17"/>
          <p:cNvSpPr>
            <a:spLocks noChangeArrowheads="1"/>
          </p:cNvSpPr>
          <p:nvPr/>
        </p:nvSpPr>
        <p:spPr bwMode="auto">
          <a:xfrm>
            <a:off x="4859338" y="3644900"/>
            <a:ext cx="3095625" cy="3024188"/>
          </a:xfrm>
          <a:prstGeom prst="ellipse">
            <a:avLst/>
          </a:prstGeom>
          <a:solidFill>
            <a:srgbClr val="FFCC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r>
              <a:rPr lang="ru-RU" sz="2000" dirty="0">
                <a:solidFill>
                  <a:srgbClr val="000000"/>
                </a:solidFill>
                <a:latin typeface="Times New Roman" pitchFamily="18" charset="0"/>
              </a:rPr>
              <a:t>Основы формирования бюджета </a:t>
            </a:r>
            <a:r>
              <a:rPr lang="ru-RU" sz="2000" dirty="0" err="1" smtClean="0">
                <a:solidFill>
                  <a:srgbClr val="000000"/>
                </a:solidFill>
                <a:latin typeface="Times New Roman" pitchFamily="18" charset="0"/>
              </a:rPr>
              <a:t>Светочниковского</a:t>
            </a: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ru-RU" sz="2000" dirty="0">
                <a:solidFill>
                  <a:srgbClr val="000000"/>
                </a:solidFill>
                <a:latin typeface="Times New Roman" pitchFamily="18" charset="0"/>
              </a:rPr>
              <a:t>сельского поселения на 2017-2019 годы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4"/>
          <p:cNvSpPr>
            <a:spLocks noChangeArrowheads="1"/>
          </p:cNvSpPr>
          <p:nvPr/>
        </p:nvSpPr>
        <p:spPr bwMode="auto">
          <a:xfrm>
            <a:off x="2555875" y="188913"/>
            <a:ext cx="6588125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>
                <a:solidFill>
                  <a:schemeClr val="bg1"/>
                </a:solidFill>
              </a:rPr>
              <a:t>Бюджет</a:t>
            </a:r>
            <a:r>
              <a:rPr lang="ru-RU" sz="2000">
                <a:solidFill>
                  <a:schemeClr val="bg1"/>
                </a:solidFill>
              </a:rPr>
              <a:t>-план доходов и расходов для обеспечения обязательств государства, закрепленных в Конституции Российской Федерации.</a:t>
            </a:r>
          </a:p>
        </p:txBody>
      </p:sp>
      <p:pic>
        <p:nvPicPr>
          <p:cNvPr id="16386" name="Picture 6" descr="0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188913"/>
            <a:ext cx="2160588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7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43213" y="1268413"/>
            <a:ext cx="3440112" cy="1512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8" name="Rectangle 8"/>
          <p:cNvSpPr>
            <a:spLocks noChangeArrowheads="1"/>
          </p:cNvSpPr>
          <p:nvPr/>
        </p:nvSpPr>
        <p:spPr bwMode="auto">
          <a:xfrm>
            <a:off x="395288" y="1484313"/>
            <a:ext cx="2159000" cy="131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>
                <a:solidFill>
                  <a:srgbClr val="FF0000"/>
                </a:solidFill>
              </a:rPr>
              <a:t>Поступающие в бюджет денежные средства являются </a:t>
            </a:r>
            <a:r>
              <a:rPr lang="ru-RU" sz="1600" b="1">
                <a:solidFill>
                  <a:srgbClr val="FF0000"/>
                </a:solidFill>
              </a:rPr>
              <a:t>ДОХОДАМИ БЮДЖЕТА</a:t>
            </a:r>
          </a:p>
        </p:txBody>
      </p:sp>
      <p:sp>
        <p:nvSpPr>
          <p:cNvPr id="16389" name="Rectangle 9"/>
          <p:cNvSpPr>
            <a:spLocks noChangeArrowheads="1"/>
          </p:cNvSpPr>
          <p:nvPr/>
        </p:nvSpPr>
        <p:spPr bwMode="auto">
          <a:xfrm>
            <a:off x="6948488" y="1268413"/>
            <a:ext cx="1727200" cy="180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 b="1">
                <a:solidFill>
                  <a:srgbClr val="006600"/>
                </a:solidFill>
              </a:rPr>
              <a:t>Выплачиваемые из бюджета денежные средства называются РАСХОДАМИ БЮДЖЕТА</a:t>
            </a:r>
          </a:p>
        </p:txBody>
      </p:sp>
      <p:sp>
        <p:nvSpPr>
          <p:cNvPr id="3" name="Скругленный прямоугольник 14"/>
          <p:cNvSpPr/>
          <p:nvPr/>
        </p:nvSpPr>
        <p:spPr>
          <a:xfrm>
            <a:off x="179388" y="2852738"/>
            <a:ext cx="1008062" cy="3816350"/>
          </a:xfrm>
          <a:prstGeom prst="roundRect">
            <a:avLst/>
          </a:prstGeom>
          <a:gradFill rotWithShape="1">
            <a:gsLst>
              <a:gs pos="0">
                <a:srgbClr val="C0504D">
                  <a:tint val="50000"/>
                  <a:satMod val="300000"/>
                </a:srgbClr>
              </a:gs>
              <a:gs pos="35000">
                <a:srgbClr val="C0504D">
                  <a:tint val="37000"/>
                  <a:satMod val="300000"/>
                </a:srgbClr>
              </a:gs>
              <a:gs pos="100000">
                <a:srgbClr val="C0504D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C0504D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ru-RU" sz="1000" b="1">
                <a:solidFill>
                  <a:srgbClr val="FF0000"/>
                </a:solidFill>
              </a:rPr>
              <a:t>НАЛОГИ–</a:t>
            </a:r>
            <a:r>
              <a:rPr lang="ru-RU" sz="1000">
                <a:solidFill>
                  <a:srgbClr val="FF0000"/>
                </a:solidFill>
              </a:rPr>
              <a:t>часть доходов граждан и организаций, которые они обязаны заплатить государству (например, налог на доходы физических лиц, налог на прибыль, налог на имущество физических лиц, земельный налог и др.)</a:t>
            </a: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1331913" y="2852738"/>
            <a:ext cx="1079500" cy="3816350"/>
          </a:xfrm>
          <a:prstGeom prst="roundRect">
            <a:avLst/>
          </a:prstGeom>
          <a:gradFill rotWithShape="1">
            <a:gsLst>
              <a:gs pos="0">
                <a:srgbClr val="C0504D">
                  <a:tint val="50000"/>
                  <a:satMod val="300000"/>
                </a:srgbClr>
              </a:gs>
              <a:gs pos="35000">
                <a:srgbClr val="C0504D">
                  <a:tint val="37000"/>
                  <a:satMod val="300000"/>
                </a:srgbClr>
              </a:gs>
              <a:gs pos="100000">
                <a:srgbClr val="C0504D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C0504D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ru-RU" sz="1200" b="1">
                <a:solidFill>
                  <a:srgbClr val="FF0000"/>
                </a:solidFill>
              </a:rPr>
              <a:t>НЕНАЛОГОВЫЕ ДОХОДЫ </a:t>
            </a:r>
            <a:r>
              <a:rPr lang="ru-RU" sz="1200">
                <a:solidFill>
                  <a:srgbClr val="FF0000"/>
                </a:solidFill>
              </a:rPr>
              <a:t>–платежи в виде штрафов, санкций за нарушение законодательства, платежи за пользование имуществом государства, средства самообложения граждан</a:t>
            </a:r>
          </a:p>
        </p:txBody>
      </p:sp>
      <p:sp>
        <p:nvSpPr>
          <p:cNvPr id="2" name="Скругленный прямоугольник 14"/>
          <p:cNvSpPr/>
          <p:nvPr/>
        </p:nvSpPr>
        <p:spPr>
          <a:xfrm>
            <a:off x="2555875" y="2852738"/>
            <a:ext cx="1368425" cy="3844925"/>
          </a:xfrm>
          <a:prstGeom prst="roundRect">
            <a:avLst/>
          </a:prstGeom>
          <a:gradFill rotWithShape="1">
            <a:gsLst>
              <a:gs pos="0">
                <a:srgbClr val="C0504D">
                  <a:tint val="50000"/>
                  <a:satMod val="300000"/>
                </a:srgbClr>
              </a:gs>
              <a:gs pos="35000">
                <a:srgbClr val="C0504D">
                  <a:tint val="37000"/>
                  <a:satMod val="300000"/>
                </a:srgbClr>
              </a:gs>
              <a:gs pos="100000">
                <a:srgbClr val="C0504D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C0504D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ru-RU" sz="1000" b="1">
                <a:solidFill>
                  <a:srgbClr val="FF0000"/>
                </a:solidFill>
              </a:rPr>
              <a:t>БЕЗВОЗМЕЗД-НЫЕ ПОСТУПЛЕ-НИЯ </a:t>
            </a:r>
            <a:r>
              <a:rPr lang="ru-RU" sz="1000">
                <a:solidFill>
                  <a:srgbClr val="FF0000"/>
                </a:solidFill>
              </a:rPr>
              <a:t>–средства, которые поступают в бюджет безвозмездно (денежные средства, поступающие из вышестоящего бюджета (например, дотация из областного бюджета), а также безвозмездные перечисления от физических и юридических лиц)</a:t>
            </a:r>
            <a:r>
              <a:rPr lang="ru-RU"/>
              <a:t> </a:t>
            </a:r>
          </a:p>
        </p:txBody>
      </p:sp>
      <p:pic>
        <p:nvPicPr>
          <p:cNvPr id="16393" name="Picture 2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27763" y="3284538"/>
            <a:ext cx="1008062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4" name="Picture 2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812088" y="3213100"/>
            <a:ext cx="936625" cy="100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5" name="Picture 2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451725" y="5013325"/>
            <a:ext cx="1152525" cy="107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6" name="Picture 25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867400" y="4652963"/>
            <a:ext cx="1152525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7" name="Picture 26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500563" y="5013325"/>
            <a:ext cx="1054100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8" name="Picture 27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4643438" y="3284538"/>
            <a:ext cx="1081087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99" name="Rectangle 28"/>
          <p:cNvSpPr>
            <a:spLocks noChangeArrowheads="1"/>
          </p:cNvSpPr>
          <p:nvPr/>
        </p:nvSpPr>
        <p:spPr bwMode="auto">
          <a:xfrm>
            <a:off x="6372225" y="4005263"/>
            <a:ext cx="1008063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 b="1">
                <a:solidFill>
                  <a:srgbClr val="006600"/>
                </a:solidFill>
              </a:rPr>
              <a:t>культуру</a:t>
            </a:r>
            <a:r>
              <a:rPr lang="ru-RU"/>
              <a:t> </a:t>
            </a:r>
          </a:p>
        </p:txBody>
      </p:sp>
      <p:sp>
        <p:nvSpPr>
          <p:cNvPr id="16400" name="Rectangle 29"/>
          <p:cNvSpPr>
            <a:spLocks noChangeArrowheads="1"/>
          </p:cNvSpPr>
          <p:nvPr/>
        </p:nvSpPr>
        <p:spPr bwMode="auto">
          <a:xfrm>
            <a:off x="7596188" y="4292600"/>
            <a:ext cx="1296987" cy="639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 b="1">
                <a:solidFill>
                  <a:srgbClr val="006600"/>
                </a:solidFill>
              </a:rPr>
              <a:t>на охрану </a:t>
            </a:r>
            <a:endParaRPr lang="ru-RU" sz="1200">
              <a:solidFill>
                <a:srgbClr val="006600"/>
              </a:solidFill>
            </a:endParaRPr>
          </a:p>
          <a:p>
            <a:r>
              <a:rPr lang="ru-RU" sz="1200" b="1">
                <a:solidFill>
                  <a:srgbClr val="006600"/>
                </a:solidFill>
              </a:rPr>
              <a:t>окружаю-щей среды</a:t>
            </a:r>
          </a:p>
        </p:txBody>
      </p:sp>
      <p:sp>
        <p:nvSpPr>
          <p:cNvPr id="16401" name="Rectangle 30"/>
          <p:cNvSpPr>
            <a:spLocks noChangeArrowheads="1"/>
          </p:cNvSpPr>
          <p:nvPr/>
        </p:nvSpPr>
        <p:spPr bwMode="auto">
          <a:xfrm>
            <a:off x="5867400" y="5734050"/>
            <a:ext cx="15128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 b="1">
                <a:solidFill>
                  <a:srgbClr val="006600"/>
                </a:solidFill>
              </a:rPr>
              <a:t>на физичес-кую культуру и спорт</a:t>
            </a:r>
          </a:p>
        </p:txBody>
      </p:sp>
      <p:sp>
        <p:nvSpPr>
          <p:cNvPr id="16402" name="Rectangle 31"/>
          <p:cNvSpPr>
            <a:spLocks noChangeArrowheads="1"/>
          </p:cNvSpPr>
          <p:nvPr/>
        </p:nvSpPr>
        <p:spPr bwMode="auto">
          <a:xfrm>
            <a:off x="7164388" y="6092825"/>
            <a:ext cx="1979612" cy="884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200" b="1">
                <a:solidFill>
                  <a:srgbClr val="006600"/>
                </a:solidFill>
              </a:rPr>
              <a:t>на общегосударственные вопросы</a:t>
            </a:r>
            <a:r>
              <a:rPr lang="ru-RU"/>
              <a:t> </a:t>
            </a:r>
          </a:p>
        </p:txBody>
      </p:sp>
      <p:sp>
        <p:nvSpPr>
          <p:cNvPr id="16403" name="Rectangle 32"/>
          <p:cNvSpPr>
            <a:spLocks noChangeArrowheads="1"/>
          </p:cNvSpPr>
          <p:nvPr/>
        </p:nvSpPr>
        <p:spPr bwMode="auto">
          <a:xfrm>
            <a:off x="4140200" y="4365625"/>
            <a:ext cx="1727200" cy="639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 b="1">
                <a:solidFill>
                  <a:srgbClr val="006600"/>
                </a:solidFill>
              </a:rPr>
              <a:t>на обслуживание муниципального долга</a:t>
            </a:r>
          </a:p>
        </p:txBody>
      </p:sp>
      <p:sp>
        <p:nvSpPr>
          <p:cNvPr id="16404" name="Rectangle 34"/>
          <p:cNvSpPr>
            <a:spLocks noChangeArrowheads="1"/>
          </p:cNvSpPr>
          <p:nvPr/>
        </p:nvSpPr>
        <p:spPr bwMode="auto">
          <a:xfrm>
            <a:off x="4500563" y="5949950"/>
            <a:ext cx="1439862" cy="639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 b="1">
                <a:solidFill>
                  <a:srgbClr val="006600"/>
                </a:solidFill>
              </a:rPr>
              <a:t>на жилищно-коммунальное хозяйство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6"/>
          <p:cNvSpPr>
            <a:spLocks noGrp="1"/>
          </p:cNvSpPr>
          <p:nvPr>
            <p:ph type="ctrTitle"/>
          </p:nvPr>
        </p:nvSpPr>
        <p:spPr>
          <a:xfrm>
            <a:off x="457200" y="333375"/>
            <a:ext cx="8229600" cy="6477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600" smtClean="0">
                <a:solidFill>
                  <a:schemeClr val="bg1"/>
                </a:solidFill>
              </a:rPr>
              <a:t>СТАДИИ БЮДЖЕТА</a:t>
            </a:r>
          </a:p>
        </p:txBody>
      </p:sp>
      <p:pic>
        <p:nvPicPr>
          <p:cNvPr id="17410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288" y="1484313"/>
            <a:ext cx="8353425" cy="4897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633" name="Group 57"/>
          <p:cNvGraphicFramePr>
            <a:graphicFrameLocks noGrp="1"/>
          </p:cNvGraphicFramePr>
          <p:nvPr/>
        </p:nvGraphicFramePr>
        <p:xfrm>
          <a:off x="900113" y="4149725"/>
          <a:ext cx="7993062" cy="1943102"/>
        </p:xfrm>
        <a:graphic>
          <a:graphicData uri="http://schemas.openxmlformats.org/drawingml/2006/table">
            <a:tbl>
              <a:tblPr>
                <a:effectLst>
                  <a:outerShdw blurRad="50800" dist="50800" dir="5400000" algn="ctr" rotWithShape="0">
                    <a:schemeClr val="accent2">
                      <a:lumMod val="75000"/>
                    </a:schemeClr>
                  </a:outerShdw>
                </a:effectLst>
              </a:tblPr>
              <a:tblGrid>
                <a:gridCol w="1511300"/>
                <a:gridCol w="2305050"/>
                <a:gridCol w="2087562"/>
                <a:gridCol w="2089150"/>
              </a:tblGrid>
              <a:tr h="665163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Период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6657" marR="66657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Доходы бюджета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6657" marR="66657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Расходы бюджета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6657" marR="66657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Дефицит (профицит) бюджета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6657" marR="66657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9088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         1</a:t>
                      </a:r>
                    </a:p>
                  </a:txBody>
                  <a:tcPr marL="66657" marR="66657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66657" marR="66657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66657" marR="66657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66657" marR="66657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067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2017 год</a:t>
                      </a:r>
                    </a:p>
                  </a:txBody>
                  <a:tcPr marL="66657" marR="66657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4618,7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6657" marR="66657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4618,7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6657" marR="66657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6657" marR="66657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9088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2018 год</a:t>
                      </a:r>
                    </a:p>
                  </a:txBody>
                  <a:tcPr marL="66657" marR="66657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4472,6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6657" marR="66657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4472,6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6657" marR="66657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6657" marR="66657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9088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2019 год</a:t>
                      </a:r>
                    </a:p>
                  </a:txBody>
                  <a:tcPr marL="66657" marR="66657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4546,5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6657" marR="66657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4546,5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6657" marR="66657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66657" marR="66657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8465" name="Rectangle 179"/>
          <p:cNvSpPr>
            <a:spLocks noChangeArrowheads="1"/>
          </p:cNvSpPr>
          <p:nvPr/>
        </p:nvSpPr>
        <p:spPr bwMode="auto">
          <a:xfrm>
            <a:off x="611188" y="406400"/>
            <a:ext cx="784860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3200" b="1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ОСНОВНЫЕ ХАРАКТЕРИСТИКИ БЮДЖЕТА </a:t>
            </a:r>
            <a:r>
              <a:rPr lang="ru-RU" sz="3200" b="1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СВЕТОЧНИКОВСКОГО </a:t>
            </a:r>
            <a:r>
              <a:rPr lang="ru-RU" sz="3200" b="1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СЕЛЬСКОГО ПОСЕЛЕНИЯ</a:t>
            </a:r>
          </a:p>
        </p:txBody>
      </p:sp>
      <p:pic>
        <p:nvPicPr>
          <p:cNvPr id="18466" name="Picture 56" descr="0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95513" y="1989138"/>
            <a:ext cx="4176712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4"/>
          <p:cNvGraphicFramePr>
            <a:graphicFrameLocks noGrp="1" noChangeAspect="1"/>
          </p:cNvGraphicFramePr>
          <p:nvPr>
            <p:ph idx="4294967295"/>
          </p:nvPr>
        </p:nvGraphicFramePr>
        <p:xfrm>
          <a:off x="1000100" y="928670"/>
          <a:ext cx="8501090" cy="56197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7589" name="Rectangle 5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900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Arial Black" pitchFamily="34" charset="0"/>
              </a:rPr>
              <a:t>Структура доходов бюджета </a:t>
            </a:r>
            <a:r>
              <a:rPr lang="ru-RU" sz="2900" dirty="0" err="1" smtClean="0">
                <a:solidFill>
                  <a:schemeClr val="accent6">
                    <a:lumMod val="40000"/>
                    <a:lumOff val="60000"/>
                  </a:schemeClr>
                </a:solidFill>
                <a:latin typeface="Arial Black" pitchFamily="34" charset="0"/>
              </a:rPr>
              <a:t>Светочниковского</a:t>
            </a:r>
            <a:r>
              <a:rPr lang="ru-RU" sz="2900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Arial Black" pitchFamily="34" charset="0"/>
              </a:rPr>
              <a:t> </a:t>
            </a:r>
            <a:r>
              <a:rPr lang="ru-RU" sz="2900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Arial Black" pitchFamily="34" charset="0"/>
              </a:rPr>
              <a:t>сельского поселения в 2017 году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00100" y="1"/>
            <a:ext cx="7572428" cy="142852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2700" dirty="0" smtClean="0">
                <a:solidFill>
                  <a:srgbClr val="002060"/>
                </a:solidFill>
              </a:rPr>
              <a:t/>
            </a:r>
            <a:br>
              <a:rPr lang="en-US" sz="2700" dirty="0" smtClean="0">
                <a:solidFill>
                  <a:srgbClr val="002060"/>
                </a:solidFill>
              </a:rPr>
            </a:br>
            <a:endParaRPr lang="ru-RU" dirty="0"/>
          </a:p>
        </p:txBody>
      </p:sp>
      <p:sp>
        <p:nvSpPr>
          <p:cNvPr id="26630" name="Подзаголовок 2"/>
          <p:cNvSpPr txBox="1">
            <a:spLocks/>
          </p:cNvSpPr>
          <p:nvPr/>
        </p:nvSpPr>
        <p:spPr bwMode="auto">
          <a:xfrm>
            <a:off x="2124075" y="3068638"/>
            <a:ext cx="6400800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</a:pPr>
            <a:endParaRPr lang="ru-RU" sz="2500">
              <a:solidFill>
                <a:srgbClr val="FF0000"/>
              </a:solidFill>
              <a:latin typeface="Constantia" pitchFamily="18" charset="0"/>
            </a:endParaRPr>
          </a:p>
        </p:txBody>
      </p:sp>
      <p:sp>
        <p:nvSpPr>
          <p:cNvPr id="26631" name="Подзаголовок 2"/>
          <p:cNvSpPr txBox="1">
            <a:spLocks/>
          </p:cNvSpPr>
          <p:nvPr/>
        </p:nvSpPr>
        <p:spPr bwMode="auto">
          <a:xfrm>
            <a:off x="1285875" y="2500313"/>
            <a:ext cx="6400800" cy="107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endParaRPr lang="ru-RU" sz="2500">
              <a:solidFill>
                <a:srgbClr val="FF0000"/>
              </a:solidFill>
              <a:latin typeface="Constantia" pitchFamily="18" charset="0"/>
            </a:endParaRPr>
          </a:p>
        </p:txBody>
      </p:sp>
      <p:graphicFrame>
        <p:nvGraphicFramePr>
          <p:cNvPr id="6" name="Диаграмма 6"/>
          <p:cNvGraphicFramePr>
            <a:graphicFrameLocks/>
          </p:cNvGraphicFramePr>
          <p:nvPr/>
        </p:nvGraphicFramePr>
        <p:xfrm>
          <a:off x="0" y="0"/>
          <a:ext cx="9358313" cy="68754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5" name="TextBox 6"/>
          <p:cNvSpPr txBox="1">
            <a:spLocks noChangeArrowheads="1"/>
          </p:cNvSpPr>
          <p:nvPr/>
        </p:nvSpPr>
        <p:spPr bwMode="auto">
          <a:xfrm>
            <a:off x="684213" y="0"/>
            <a:ext cx="82804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400" dirty="0"/>
              <a:t> </a:t>
            </a:r>
            <a:r>
              <a:rPr lang="ru-RU" sz="2400" b="1" i="1" dirty="0">
                <a:solidFill>
                  <a:srgbClr val="9966FF"/>
                </a:solidFill>
                <a:latin typeface="Batang" pitchFamily="18" charset="-127"/>
                <a:ea typeface="Batang" pitchFamily="18" charset="-127"/>
              </a:rPr>
              <a:t>РАСХОДЫ НА ОБЩЕГОСУДАРСТВЕННЫЕ ВОПРОСЫ, тыс.рублей</a:t>
            </a:r>
          </a:p>
        </p:txBody>
      </p:sp>
      <p:pic>
        <p:nvPicPr>
          <p:cNvPr id="92166" name="Picture 4" descr="Организация местного самоуправления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388" y="1341438"/>
            <a:ext cx="2879725" cy="2087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6" name="Object 3"/>
          <p:cNvGraphicFramePr>
            <a:graphicFrameLocks noChangeAspect="1"/>
          </p:cNvGraphicFramePr>
          <p:nvPr/>
        </p:nvGraphicFramePr>
        <p:xfrm>
          <a:off x="3278188" y="760413"/>
          <a:ext cx="5426075" cy="36925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2167" name="Rectangle 5"/>
          <p:cNvSpPr>
            <a:spLocks noChangeArrowheads="1"/>
          </p:cNvSpPr>
          <p:nvPr/>
        </p:nvSpPr>
        <p:spPr bwMode="auto">
          <a:xfrm>
            <a:off x="928662" y="4214818"/>
            <a:ext cx="7759700" cy="203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800" b="1" dirty="0">
                <a:solidFill>
                  <a:srgbClr val="92D050"/>
                </a:solidFill>
              </a:rPr>
              <a:t>Руководство и управление в сфере установленных функций, обеспечение деятельности Администрации </a:t>
            </a:r>
            <a:r>
              <a:rPr lang="ru-RU" sz="1800" b="1" dirty="0" err="1" smtClean="0">
                <a:solidFill>
                  <a:srgbClr val="92D050"/>
                </a:solidFill>
              </a:rPr>
              <a:t>Светочниковского</a:t>
            </a:r>
            <a:r>
              <a:rPr lang="ru-RU" sz="1800" b="1" dirty="0" smtClean="0">
                <a:solidFill>
                  <a:srgbClr val="92D050"/>
                </a:solidFill>
              </a:rPr>
              <a:t> </a:t>
            </a:r>
            <a:r>
              <a:rPr lang="ru-RU" sz="1800" b="1" dirty="0">
                <a:solidFill>
                  <a:srgbClr val="92D050"/>
                </a:solidFill>
              </a:rPr>
              <a:t>сельского поселения, официальная публикация нормативно-правовых актов </a:t>
            </a:r>
            <a:r>
              <a:rPr lang="ru-RU" sz="1800" b="1" dirty="0" err="1" smtClean="0">
                <a:solidFill>
                  <a:srgbClr val="92D050"/>
                </a:solidFill>
              </a:rPr>
              <a:t>Светочниковского</a:t>
            </a:r>
            <a:r>
              <a:rPr lang="ru-RU" sz="1800" b="1" dirty="0" smtClean="0">
                <a:solidFill>
                  <a:srgbClr val="92D050"/>
                </a:solidFill>
              </a:rPr>
              <a:t> </a:t>
            </a:r>
            <a:r>
              <a:rPr lang="ru-RU" sz="1800" b="1" dirty="0">
                <a:solidFill>
                  <a:srgbClr val="92D050"/>
                </a:solidFill>
              </a:rPr>
              <a:t>сельского поселения, оценка муниципального имущества, признание прав и регулирование отношений по муниципальной собственности поселения</a:t>
            </a:r>
            <a:r>
              <a:rPr lang="ru-RU" sz="1800" b="1" dirty="0">
                <a:solidFill>
                  <a:srgbClr val="006600"/>
                </a:solidFill>
              </a:rPr>
              <a:t>.</a:t>
            </a:r>
            <a:r>
              <a:rPr lang="ru-RU" sz="1800" dirty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6" name="Rectangle 4"/>
          <p:cNvSpPr>
            <a:spLocks noGrp="1"/>
          </p:cNvSpPr>
          <p:nvPr>
            <p:ph type="ctrTitle"/>
          </p:nvPr>
        </p:nvSpPr>
        <p:spPr>
          <a:xfrm>
            <a:off x="540544" y="428605"/>
            <a:ext cx="8062912" cy="1571636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Расходы на </a:t>
            </a:r>
            <a:r>
              <a:rPr lang="ru-RU" sz="2400" b="1" dirty="0" smtClean="0">
                <a:solidFill>
                  <a:srgbClr val="000066"/>
                </a:solidFill>
              </a:rPr>
              <a:t>национальную</a:t>
            </a:r>
            <a:r>
              <a:rPr lang="ru-RU" sz="2400" b="1" dirty="0" smtClean="0">
                <a:solidFill>
                  <a:schemeClr val="bg1"/>
                </a:solidFill>
              </a:rPr>
              <a:t> оборону, национальную безопасность и правоохранительную деятельность, тыс.рублей</a:t>
            </a:r>
          </a:p>
        </p:txBody>
      </p:sp>
      <p:graphicFrame>
        <p:nvGraphicFramePr>
          <p:cNvPr id="5" name="Object 3"/>
          <p:cNvGraphicFramePr>
            <a:graphicFrameLocks noGrp="1" noChangeAspect="1"/>
          </p:cNvGraphicFramePr>
          <p:nvPr>
            <p:ph idx="4294967295"/>
          </p:nvPr>
        </p:nvGraphicFramePr>
        <p:xfrm>
          <a:off x="0" y="1916113"/>
          <a:ext cx="4176713" cy="29527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Скругленный прямоугольник 1"/>
          <p:cNvSpPr/>
          <p:nvPr/>
        </p:nvSpPr>
        <p:spPr>
          <a:xfrm>
            <a:off x="4286248" y="3322978"/>
            <a:ext cx="4582367" cy="3255913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buFontTx/>
              <a:buChar char="-"/>
              <a:defRPr/>
            </a:pPr>
            <a:r>
              <a:rPr lang="ru-RU" sz="2400" dirty="0">
                <a:solidFill>
                  <a:schemeClr val="bg1"/>
                </a:solidFill>
                <a:cs typeface="Arial" charset="0"/>
              </a:rPr>
              <a:t>осуществление первичного воинского учета;</a:t>
            </a:r>
          </a:p>
          <a:p>
            <a:pPr>
              <a:buFontTx/>
              <a:buChar char="-"/>
              <a:defRPr/>
            </a:pPr>
            <a:r>
              <a:rPr lang="ru-RU" sz="2400" dirty="0">
                <a:solidFill>
                  <a:schemeClr val="bg1"/>
                </a:solidFill>
                <a:cs typeface="Arial" charset="0"/>
              </a:rPr>
              <a:t> мероприятия по обеспечению пожарной безопасности, по защите от чрезвычайных ситуаций.</a:t>
            </a: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Яркая">
  <a:themeElements>
    <a:clrScheme name="Яркая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Ярк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2626</TotalTime>
  <Words>720</Words>
  <Application>Microsoft Office PowerPoint</Application>
  <PresentationFormat>Экран (4:3)</PresentationFormat>
  <Paragraphs>105</Paragraphs>
  <Slides>15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7" baseType="lpstr">
      <vt:lpstr>Яркая</vt:lpstr>
      <vt:lpstr>Диаграмма Microsoft Office Excel</vt:lpstr>
      <vt:lpstr>Слайд 1</vt:lpstr>
      <vt:lpstr>Слайд 2</vt:lpstr>
      <vt:lpstr>Слайд 3</vt:lpstr>
      <vt:lpstr>СТАДИИ БЮДЖЕТА</vt:lpstr>
      <vt:lpstr>Слайд 5</vt:lpstr>
      <vt:lpstr>Структура доходов бюджета Светочниковского сельского поселения в 2017 году</vt:lpstr>
      <vt:lpstr> </vt:lpstr>
      <vt:lpstr>Слайд 8</vt:lpstr>
      <vt:lpstr>Расходы на национальную оборону, национальную безопасность и правоохранительную деятельность, тыс.рублей</vt:lpstr>
      <vt:lpstr>Расходы на жилищно-коммунальное хозяйство, тыс.рублей</vt:lpstr>
      <vt:lpstr>Слайд 11</vt:lpstr>
      <vt:lpstr>Расходы на культуру</vt:lpstr>
      <vt:lpstr>Слайд 13</vt:lpstr>
      <vt:lpstr>   Социальная политика</vt:lpstr>
      <vt:lpstr>Слайд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Инна СЭФ</dc:creator>
  <cp:lastModifiedBy>Инна СЭФ</cp:lastModifiedBy>
  <cp:revision>310</cp:revision>
  <dcterms:modified xsi:type="dcterms:W3CDTF">2017-02-25T16:04:47Z</dcterms:modified>
</cp:coreProperties>
</file>